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82" r:id="rId3"/>
    <p:sldId id="281" r:id="rId4"/>
    <p:sldId id="295" r:id="rId5"/>
    <p:sldId id="291" r:id="rId6"/>
    <p:sldId id="293" r:id="rId7"/>
    <p:sldId id="299" r:id="rId8"/>
    <p:sldId id="303" r:id="rId9"/>
    <p:sldId id="267" r:id="rId10"/>
    <p:sldId id="302" r:id="rId11"/>
    <p:sldId id="306" r:id="rId12"/>
    <p:sldId id="304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99FFCC"/>
    <a:srgbClr val="996633"/>
    <a:srgbClr val="6599CD"/>
    <a:srgbClr val="3E7DBC"/>
    <a:srgbClr val="336699"/>
    <a:srgbClr val="0066CC"/>
    <a:srgbClr val="C9DAA6"/>
    <a:srgbClr val="AEC87A"/>
    <a:srgbClr val="E2A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26" autoAdjust="0"/>
  </p:normalViewPr>
  <p:slideViewPr>
    <p:cSldViewPr>
      <p:cViewPr varScale="1">
        <p:scale>
          <a:sx n="112" d="100"/>
          <a:sy n="112" d="100"/>
        </p:scale>
        <p:origin x="78" y="5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chemeClr val="tx1"/>
                </a:solidFill>
              </a:rPr>
              <a:t>34% населения г. Заречного Пензенской области привлечено к чтению:</a:t>
            </a:r>
            <a:endParaRPr lang="ru-RU" sz="16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8948440767681582"/>
          <c:y val="0.32154892659475415"/>
          <c:w val="0.71051559232318406"/>
          <c:h val="0.63477297460627069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привлечение к чтению </c:v>
                </c:pt>
              </c:strCache>
            </c:strRef>
          </c:tx>
          <c:dPt>
            <c:idx val="0"/>
            <c:bubble3D val="0"/>
            <c:spPr>
              <a:solidFill>
                <a:srgbClr val="93E9A3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explosion val="3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bubble3D val="0"/>
            <c:spPr>
              <a:solidFill>
                <a:srgbClr val="FFFF00"/>
              </a:soli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3"/>
            <c:bubble3D val="0"/>
            <c:spPr>
              <a:solidFill>
                <a:srgbClr val="E2A7FF"/>
              </a:soli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4"/>
            <c:bubble3D val="0"/>
            <c:spPr>
              <a:solidFill>
                <a:srgbClr val="71B8FF"/>
              </a:soli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6.4906946255819678E-2"/>
                  <c:y val="-9.69506398178195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242083200430372E-2"/>
                      <c:h val="0.1348405307208360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6.8955398924797587E-2"/>
                  <c:y val="9.5387268497478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9966032555075228E-2"/>
                      <c:h val="0.1098816171214216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7.3943109946465829E-2"/>
                  <c:y val="3.119864199926675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67AAF6B-BD1D-467D-B4D0-908B6F6AE9B6}" type="VALUE">
                      <a:rPr lang="en-US" smtClean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   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173070539091593E-2"/>
                      <c:h val="0.1161213455212752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7.3568377164426088E-2"/>
                  <c:y val="-1.48877537043491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82800723239767E-2"/>
                      <c:h val="7.2443246722300153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9.083263022518781E-2"/>
                  <c:y val="-1.59619103970732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80D83D7-2E7C-43EA-B763-5F0CEDFDD286}" type="VALUE">
                      <a:rPr lang="en-US" smtClean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  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534491860302615"/>
                      <c:h val="9.7402160321714504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работающие зареченцы: 20%</c:v>
                </c:pt>
                <c:pt idx="1">
                  <c:v>пенсионеры: 16%</c:v>
                </c:pt>
                <c:pt idx="2">
                  <c:v>дети до 14 лет: 46%</c:v>
                </c:pt>
                <c:pt idx="3">
                  <c:v>молодежь до 30 лет: 18%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0.20300000000000001</c:v>
                </c:pt>
                <c:pt idx="1">
                  <c:v>0.16</c:v>
                </c:pt>
                <c:pt idx="2">
                  <c:v>0.46</c:v>
                </c:pt>
                <c:pt idx="3">
                  <c:v>0.17699999999999999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chemeClr val="tx1">
                  <a:lumMod val="35000"/>
                  <a:lumOff val="65000"/>
                </a:schemeClr>
              </a:solidFill>
              <a:prstDash val="dash"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2.2760261927567384E-2"/>
          <c:y val="0.28600114476906863"/>
          <c:w val="0.36876220792106329"/>
          <c:h val="0.713998855230931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1"/>
                </a:solidFill>
              </a:rPr>
              <a:t>Проблемная ситуация - снижение интереса </a:t>
            </a:r>
            <a:r>
              <a:rPr lang="ru-RU" b="1" dirty="0" smtClean="0">
                <a:solidFill>
                  <a:schemeClr val="tx1"/>
                </a:solidFill>
              </a:rPr>
              <a:t>           к </a:t>
            </a:r>
            <a:r>
              <a:rPr lang="ru-RU" b="1" dirty="0">
                <a:solidFill>
                  <a:schemeClr val="tx1"/>
                </a:solidFill>
              </a:rPr>
              <a:t>чтению у </a:t>
            </a:r>
            <a:r>
              <a:rPr lang="ru-RU" b="1" dirty="0" smtClean="0">
                <a:solidFill>
                  <a:schemeClr val="tx1"/>
                </a:solidFill>
              </a:rPr>
              <a:t>населения г. Заречного </a:t>
            </a:r>
          </a:p>
          <a:p>
            <a:pPr>
              <a:defRPr/>
            </a:pPr>
            <a:r>
              <a:rPr lang="ru-RU" b="1" dirty="0" smtClean="0">
                <a:solidFill>
                  <a:schemeClr val="tx1"/>
                </a:solidFill>
              </a:rPr>
              <a:t>(более 65000 чел.)</a:t>
            </a:r>
            <a:endParaRPr lang="ru-RU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Проблемная ситуация - снижение интереса к чтению у населения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4.7774310217204782E-2"/>
                  <c:y val="-7.696598526089639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34%</a:t>
                    </a:r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 </a:t>
                    </a:r>
                  </a:p>
                  <a:p>
                    <a:pPr algn="l">
                      <a:defRPr/>
                    </a:pPr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22100 чел.</a:t>
                    </a:r>
                    <a:endParaRPr lang="ru-RU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057014414730357"/>
                      <c:h val="0.19171342073102987"/>
                    </c:manualLayout>
                  </c15:layout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66%</a:t>
                    </a:r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 </a:t>
                    </a:r>
                  </a:p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42900 чел.</a:t>
                    </a:r>
                  </a:p>
                  <a:p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Привлечены к чтению 34%</c:v>
                </c:pt>
                <c:pt idx="1">
                  <c:v>Остальное население: 66%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21420</c:v>
                </c:pt>
                <c:pt idx="1">
                  <c:v>63000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1A4D7-3FF8-48FE-B4EA-4F5633EAC562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8B83D-F191-4A1A-A9EE-4B7FC0817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834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8B83D-F191-4A1A-A9EE-4B7FC081757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692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8B83D-F191-4A1A-A9EE-4B7FC081757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29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8B83D-F191-4A1A-A9EE-4B7FC081757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752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14.jpe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9.jpeg"/><Relationship Id="rId5" Type="http://schemas.openxmlformats.org/officeDocument/2006/relationships/image" Target="../media/image16.png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jpeg"/><Relationship Id="rId10" Type="http://schemas.openxmlformats.org/officeDocument/2006/relationships/image" Target="../media/image29.png"/><Relationship Id="rId4" Type="http://schemas.microsoft.com/office/2007/relationships/hdphoto" Target="../media/hdphoto8.wdp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6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microsoft.com/office/2007/relationships/hdphoto" Target="../media/hdphoto9.wdp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1" y="2543012"/>
            <a:ext cx="9144001" cy="2573054"/>
          </a:xfrm>
          <a:prstGeom prst="rect">
            <a:avLst/>
          </a:prstGeom>
          <a:solidFill>
            <a:srgbClr val="E7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3"/>
          <a:stretch/>
        </p:blipFill>
        <p:spPr bwMode="auto">
          <a:xfrm>
            <a:off x="0" y="1782494"/>
            <a:ext cx="2475070" cy="180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00414" y="-2607"/>
            <a:ext cx="127370" cy="5146107"/>
          </a:xfrm>
          <a:prstGeom prst="rect">
            <a:avLst/>
          </a:prstGeom>
          <a:solidFill>
            <a:srgbClr val="79D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88308" y="267494"/>
            <a:ext cx="58210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+mj-lt"/>
              </a:rPr>
              <a:t>ПРАКТИКА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  <a:latin typeface="a_AssuanTitulStrDst" panose="02040904030706050204" pitchFamily="18" charset="-52"/>
              </a:rPr>
              <a:t>ГОРОДСКОЕ  СООБЩЕСТВО</a:t>
            </a:r>
            <a:r>
              <a:rPr lang="ru-RU" sz="2000" dirty="0">
                <a:solidFill>
                  <a:srgbClr val="0070C0"/>
                </a:solidFill>
                <a:latin typeface="a_AssuanTitulStrDst" panose="02040904030706050204" pitchFamily="18" charset="-52"/>
              </a:rPr>
              <a:t/>
            </a:r>
            <a:br>
              <a:rPr lang="ru-RU" sz="2000" dirty="0">
                <a:solidFill>
                  <a:srgbClr val="0070C0"/>
                </a:solidFill>
                <a:latin typeface="a_AssuanTitulStrDst" panose="02040904030706050204" pitchFamily="18" charset="-52"/>
              </a:rPr>
            </a:br>
            <a:r>
              <a:rPr lang="ru-RU" sz="3600" b="1" dirty="0" smtClean="0">
                <a:solidFill>
                  <a:srgbClr val="0070C0"/>
                </a:solidFill>
                <a:latin typeface="a_AssuanTitulStrDst" panose="02040904030706050204" pitchFamily="18" charset="-52"/>
              </a:rPr>
              <a:t>«Литературная среда доступна всем!»</a:t>
            </a:r>
            <a:endParaRPr lang="ru-RU" sz="3600" b="1" dirty="0">
              <a:solidFill>
                <a:srgbClr val="0070C0"/>
              </a:solidFill>
              <a:latin typeface="a_AssuanTitulStrDst" panose="02040904030706050204" pitchFamily="18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5856" y="2967004"/>
            <a:ext cx="5799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latin typeface="Century Schoolbook" pitchFamily="18" charset="0"/>
              </a:rPr>
              <a:t>	«Даже если </a:t>
            </a:r>
            <a:r>
              <a:rPr lang="ru-RU" i="1" dirty="0">
                <a:latin typeface="Century Schoolbook" pitchFamily="18" charset="0"/>
              </a:rPr>
              <a:t>снижение интереса </a:t>
            </a:r>
            <a:endParaRPr lang="ru-RU" i="1" dirty="0" smtClean="0">
              <a:latin typeface="Century Schoolbook" pitchFamily="18" charset="0"/>
            </a:endParaRPr>
          </a:p>
          <a:p>
            <a:pPr algn="r"/>
            <a:r>
              <a:rPr lang="ru-RU" i="1" dirty="0" smtClean="0">
                <a:latin typeface="Century Schoolbook" pitchFamily="18" charset="0"/>
              </a:rPr>
              <a:t>к </a:t>
            </a:r>
            <a:r>
              <a:rPr lang="ru-RU" i="1" dirty="0">
                <a:latin typeface="Century Schoolbook" pitchFamily="18" charset="0"/>
              </a:rPr>
              <a:t>чтению, </a:t>
            </a:r>
            <a:r>
              <a:rPr lang="ru-RU" i="1" dirty="0" smtClean="0">
                <a:latin typeface="Century Schoolbook" pitchFamily="18" charset="0"/>
              </a:rPr>
              <a:t>к </a:t>
            </a:r>
            <a:r>
              <a:rPr lang="ru-RU" i="1" dirty="0">
                <a:latin typeface="Century Schoolbook" pitchFamily="18" charset="0"/>
              </a:rPr>
              <a:t>книгам является общемировой </a:t>
            </a:r>
            <a:r>
              <a:rPr lang="ru-RU" i="1" dirty="0" smtClean="0">
                <a:latin typeface="Century Schoolbook" pitchFamily="18" charset="0"/>
              </a:rPr>
              <a:t>тенденцией, мы </a:t>
            </a:r>
            <a:r>
              <a:rPr lang="ru-RU" i="1" dirty="0">
                <a:latin typeface="Century Schoolbook" pitchFamily="18" charset="0"/>
              </a:rPr>
              <a:t>не вправе с этим смириться» </a:t>
            </a:r>
            <a:r>
              <a:rPr lang="ru-RU" i="1" dirty="0" smtClean="0">
                <a:latin typeface="Century Schoolbook" pitchFamily="18" charset="0"/>
              </a:rPr>
              <a:t>            </a:t>
            </a:r>
          </a:p>
          <a:p>
            <a:pPr algn="r"/>
            <a:r>
              <a:rPr lang="ru-RU" i="1" dirty="0" smtClean="0">
                <a:latin typeface="Century Schoolbook" pitchFamily="18" charset="0"/>
              </a:rPr>
              <a:t>    В. В. Путин</a:t>
            </a:r>
          </a:p>
          <a:p>
            <a:pPr algn="r"/>
            <a:r>
              <a:rPr lang="ru-RU" i="1" dirty="0" smtClean="0">
                <a:latin typeface="Century Schoolbook" pitchFamily="18" charset="0"/>
              </a:rPr>
              <a:t>(Москва. 21 ноября 2013 года. </a:t>
            </a:r>
          </a:p>
          <a:p>
            <a:pPr algn="r"/>
            <a:r>
              <a:rPr lang="ru-RU" i="1" dirty="0" smtClean="0">
                <a:latin typeface="Century Schoolbook" pitchFamily="18" charset="0"/>
              </a:rPr>
              <a:t>Литературное собрание)</a:t>
            </a:r>
            <a:endParaRPr lang="ru-RU" i="1" dirty="0">
              <a:latin typeface="Century Schoolbook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483768" y="-2607"/>
            <a:ext cx="0" cy="51461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0" y="1563638"/>
            <a:ext cx="249246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4" r="17723"/>
          <a:stretch/>
        </p:blipFill>
        <p:spPr>
          <a:xfrm>
            <a:off x="1" y="-2607"/>
            <a:ext cx="2475070" cy="1778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4640"/>
            <a:ext cx="2475070" cy="152886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 flipH="1">
            <a:off x="-1" y="1776257"/>
            <a:ext cx="249246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12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" y="1371765"/>
            <a:ext cx="9144000" cy="4133296"/>
          </a:xfrm>
          <a:prstGeom prst="rect">
            <a:avLst/>
          </a:prstGeom>
          <a:solidFill>
            <a:srgbClr val="E7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3"/>
          <a:stretch/>
        </p:blipFill>
        <p:spPr bwMode="auto">
          <a:xfrm>
            <a:off x="0" y="1782494"/>
            <a:ext cx="2475070" cy="180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00414" y="-2607"/>
            <a:ext cx="127370" cy="5146107"/>
          </a:xfrm>
          <a:prstGeom prst="rect">
            <a:avLst/>
          </a:prstGeom>
          <a:solidFill>
            <a:srgbClr val="79D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56000" y="-9674"/>
            <a:ext cx="49564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Литературная среда доступна всем!</a:t>
            </a:r>
            <a:endParaRPr lang="ru-RU" sz="32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483768" y="-2607"/>
            <a:ext cx="0" cy="51461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0" y="1563638"/>
            <a:ext cx="249246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4" r="17723"/>
          <a:stretch/>
        </p:blipFill>
        <p:spPr>
          <a:xfrm>
            <a:off x="0" y="-2607"/>
            <a:ext cx="2475070" cy="1778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4640"/>
            <a:ext cx="2475070" cy="152886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 flipH="1">
            <a:off x="-1" y="1776257"/>
            <a:ext cx="249246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664733" y="2285862"/>
            <a:ext cx="6487214" cy="22529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54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Angsana New" panose="02020603050405020304" pitchFamily="18" charset="-34"/>
              </a:rPr>
              <a:t>КНИГА РЕШАЕТ ВСЁ!</a:t>
            </a:r>
            <a:endParaRPr lang="ru-RU" sz="54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814077">
            <a:off x="2853554" y="1661763"/>
            <a:ext cx="19784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en-US" sz="2800" b="1" i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</a:t>
            </a:r>
            <a:r>
              <a:rPr lang="ru-RU" sz="2800" b="1" i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КОМФОРТ</a:t>
            </a:r>
            <a:endParaRPr lang="ru-RU" sz="2800" b="1" i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19962899">
            <a:off x="2641254" y="3976032"/>
            <a:ext cx="191276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en-US" sz="2800" b="1" i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</a:t>
            </a:r>
            <a:r>
              <a:rPr lang="ru-RU" sz="2800" b="1" i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ПРИХОДИ</a:t>
            </a:r>
            <a:endParaRPr lang="ru-RU" sz="2800" b="1" i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460831">
            <a:off x="4291728" y="1240281"/>
            <a:ext cx="24275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en-US" sz="2800" b="1" i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</a:t>
            </a:r>
            <a:r>
              <a:rPr lang="ru-RU" sz="2800" b="1" i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ОТКРЫТОСТЬ</a:t>
            </a:r>
            <a:endParaRPr lang="ru-RU" sz="2800" b="1" i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 rot="21145089">
            <a:off x="6322358" y="1784463"/>
            <a:ext cx="26629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en-US" sz="2800" b="1" i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</a:t>
            </a:r>
            <a:r>
              <a:rPr lang="ru-RU" sz="2800" b="1" i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ДОСТУПНОСТЬ</a:t>
            </a:r>
            <a:endParaRPr lang="ru-RU" sz="2800" b="1" i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 rot="21113937">
            <a:off x="6634229" y="4581397"/>
            <a:ext cx="13805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en-US" sz="2800" b="1" i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</a:t>
            </a:r>
            <a:r>
              <a:rPr lang="ru-RU" sz="2800" b="1" i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ПИШИ</a:t>
            </a:r>
            <a:endParaRPr lang="ru-RU" sz="2800" b="1" i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 rot="959646">
            <a:off x="4048745" y="4495777"/>
            <a:ext cx="14119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en-US" sz="2800" b="1" i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</a:t>
            </a:r>
            <a:r>
              <a:rPr lang="ru-RU" sz="2800" b="1" i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ЧИТАЙ</a:t>
            </a:r>
            <a:endParaRPr lang="ru-RU" sz="2800" b="1" i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407830">
            <a:off x="7598616" y="3842342"/>
            <a:ext cx="14093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en-US" sz="2800" b="1" i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</a:t>
            </a:r>
            <a:r>
              <a:rPr lang="ru-RU" sz="2800" b="1" i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ТВОРИ</a:t>
            </a:r>
            <a:endParaRPr lang="ru-RU" sz="2800" b="1" i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174" y="21502"/>
            <a:ext cx="1465543" cy="128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7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42855" y="1015663"/>
            <a:ext cx="9001144" cy="4136551"/>
          </a:xfrm>
          <a:prstGeom prst="rect">
            <a:avLst/>
          </a:prstGeom>
          <a:solidFill>
            <a:srgbClr val="E7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1" y="0"/>
            <a:ext cx="142856" cy="5143500"/>
          </a:xfrm>
          <a:prstGeom prst="rect">
            <a:avLst/>
          </a:prstGeom>
          <a:solidFill>
            <a:srgbClr val="79D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429" y="-8714"/>
            <a:ext cx="90616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+mj-lt"/>
              </a:rPr>
              <a:t>ПРАКТИКА</a:t>
            </a:r>
          </a:p>
          <a:p>
            <a:pPr algn="ctr"/>
            <a:r>
              <a:rPr lang="ru-RU" sz="2000" dirty="0" smtClean="0">
                <a:solidFill>
                  <a:srgbClr val="0070C0"/>
                </a:solidFill>
                <a:latin typeface="a_AssuanTitulStrDst" panose="02040904030706050204" pitchFamily="18" charset="-52"/>
              </a:rPr>
              <a:t>ГОРОДСКОЕ  СООБЩЕСТВО</a:t>
            </a:r>
            <a:r>
              <a:rPr lang="ru-RU" sz="2000" dirty="0">
                <a:solidFill>
                  <a:srgbClr val="0070C0"/>
                </a:solidFill>
                <a:latin typeface="a_AssuanTitulStrDst" panose="02040904030706050204" pitchFamily="18" charset="-52"/>
              </a:rPr>
              <a:t/>
            </a:r>
            <a:br>
              <a:rPr lang="ru-RU" sz="2000" dirty="0">
                <a:solidFill>
                  <a:srgbClr val="0070C0"/>
                </a:solidFill>
                <a:latin typeface="a_AssuanTitulStrDst" panose="02040904030706050204" pitchFamily="18" charset="-52"/>
              </a:rPr>
            </a:br>
            <a:r>
              <a:rPr lang="ru-RU" sz="2000" b="1" dirty="0" smtClean="0">
                <a:solidFill>
                  <a:srgbClr val="0070C0"/>
                </a:solidFill>
                <a:latin typeface="a_AssuanTitulStrDst" panose="02040904030706050204" pitchFamily="18" charset="-52"/>
              </a:rPr>
              <a:t>«Литературная среда доступна всем!»</a:t>
            </a:r>
            <a:endParaRPr lang="ru-RU" sz="2000" b="1" dirty="0">
              <a:solidFill>
                <a:srgbClr val="0070C0"/>
              </a:solidFill>
              <a:latin typeface="a_AssuanTitulStrDst" panose="02040904030706050204" pitchFamily="18" charset="-52"/>
            </a:endParaRPr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3321" r="23674" b="8971"/>
          <a:stretch/>
        </p:blipFill>
        <p:spPr bwMode="auto">
          <a:xfrm>
            <a:off x="6136839" y="1109055"/>
            <a:ext cx="2924851" cy="2416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0" t="14859" r="23157" b="7433"/>
          <a:stretch/>
        </p:blipFill>
        <p:spPr bwMode="auto">
          <a:xfrm>
            <a:off x="237786" y="1109055"/>
            <a:ext cx="2592288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90375" y="3804333"/>
            <a:ext cx="26621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https://vk.com/public171526816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340906" y="3804332"/>
            <a:ext cx="2516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https://vk.com/club188764803</a:t>
            </a:r>
            <a:endParaRPr lang="ru-RU" sz="1400" b="1" dirty="0">
              <a:solidFill>
                <a:srgbClr val="0070C0"/>
              </a:solidFill>
            </a:endParaRPr>
          </a:p>
        </p:txBody>
      </p:sp>
      <p:pic>
        <p:nvPicPr>
          <p:cNvPr id="1031" name="Рисунок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7" t="14859" r="23157" b="9653"/>
          <a:stretch/>
        </p:blipFill>
        <p:spPr bwMode="auto">
          <a:xfrm>
            <a:off x="2935284" y="1109055"/>
            <a:ext cx="3096344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152386" y="3804332"/>
            <a:ext cx="26621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https://vk.com/public206565999</a:t>
            </a:r>
            <a:endParaRPr lang="ru-RU" sz="1400" b="1" dirty="0">
              <a:solidFill>
                <a:srgbClr val="0070C0"/>
              </a:solidFill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15100"/>
            <a:ext cx="855883" cy="778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960" y="4239136"/>
            <a:ext cx="889966" cy="786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E78CA515-A208-4475-BD9E-C7952733A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87" y="4215100"/>
            <a:ext cx="834825" cy="778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05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622721" y="1111052"/>
            <a:ext cx="6516217" cy="4032448"/>
          </a:xfrm>
          <a:prstGeom prst="rect">
            <a:avLst/>
          </a:prstGeom>
          <a:solidFill>
            <a:srgbClr val="E7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3"/>
          <a:stretch/>
        </p:blipFill>
        <p:spPr bwMode="auto">
          <a:xfrm>
            <a:off x="0" y="1782494"/>
            <a:ext cx="2475070" cy="180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00414" y="-2607"/>
            <a:ext cx="127370" cy="5146107"/>
          </a:xfrm>
          <a:prstGeom prst="rect">
            <a:avLst/>
          </a:prstGeom>
          <a:solidFill>
            <a:srgbClr val="79D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75640" y="161439"/>
            <a:ext cx="58210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70C0"/>
                </a:solidFill>
                <a:latin typeface="+mj-lt"/>
              </a:rPr>
              <a:t>ПРАКТИКА</a:t>
            </a:r>
          </a:p>
          <a:p>
            <a:pPr algn="ctr"/>
            <a:r>
              <a:rPr lang="ru-RU" sz="1600" dirty="0" smtClean="0">
                <a:solidFill>
                  <a:srgbClr val="0070C0"/>
                </a:solidFill>
                <a:latin typeface="a_AssuanTitulStrDst" panose="02040904030706050204" pitchFamily="18" charset="-52"/>
              </a:rPr>
              <a:t>ГОРОДСКОЕ  СООБЩЕСТВО</a:t>
            </a:r>
            <a:r>
              <a:rPr lang="ru-RU" sz="1600" dirty="0">
                <a:solidFill>
                  <a:srgbClr val="0070C0"/>
                </a:solidFill>
                <a:latin typeface="a_AssuanTitulStrDst" panose="02040904030706050204" pitchFamily="18" charset="-52"/>
              </a:rPr>
              <a:t/>
            </a:r>
            <a:br>
              <a:rPr lang="ru-RU" sz="1600" dirty="0">
                <a:solidFill>
                  <a:srgbClr val="0070C0"/>
                </a:solidFill>
                <a:latin typeface="a_AssuanTitulStrDst" panose="02040904030706050204" pitchFamily="18" charset="-52"/>
              </a:rPr>
            </a:br>
            <a:r>
              <a:rPr lang="ru-RU" sz="1600" b="1" dirty="0" smtClean="0">
                <a:solidFill>
                  <a:srgbClr val="0070C0"/>
                </a:solidFill>
                <a:latin typeface="a_AssuanTitulStrDst" panose="02040904030706050204" pitchFamily="18" charset="-52"/>
              </a:rPr>
              <a:t>«Литературная среда доступна всем!»</a:t>
            </a:r>
            <a:endParaRPr lang="ru-RU" sz="1600" b="1" dirty="0">
              <a:solidFill>
                <a:srgbClr val="0070C0"/>
              </a:solidFill>
              <a:latin typeface="a_AssuanTitulStrDst" panose="02040904030706050204" pitchFamily="18" charset="-52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483768" y="-2607"/>
            <a:ext cx="0" cy="51461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0" y="1563638"/>
            <a:ext cx="249246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4" r="17723"/>
          <a:stretch/>
        </p:blipFill>
        <p:spPr>
          <a:xfrm>
            <a:off x="1" y="-2607"/>
            <a:ext cx="2475070" cy="1778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4640"/>
            <a:ext cx="2475070" cy="152886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 flipH="1">
            <a:off x="-1" y="1776257"/>
            <a:ext cx="249246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97377" y="1000241"/>
            <a:ext cx="65415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b="1" dirty="0" smtClean="0">
                <a:solidFill>
                  <a:srgbClr val="0070C0"/>
                </a:solidFill>
              </a:rPr>
              <a:t>Команда практики</a:t>
            </a:r>
            <a:endParaRPr lang="ru-RU" sz="38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14395" y="3686572"/>
            <a:ext cx="21538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</a:rPr>
              <a:t>Руководитель практики</a:t>
            </a:r>
          </a:p>
          <a:p>
            <a:pPr algn="ctr"/>
            <a:r>
              <a:rPr lang="ru-RU" sz="1400" i="1" dirty="0" smtClean="0">
                <a:solidFill>
                  <a:srgbClr val="0070C0"/>
                </a:solidFill>
              </a:rPr>
              <a:t>(инициатор);</a:t>
            </a:r>
          </a:p>
          <a:p>
            <a:pPr algn="ctr"/>
            <a:r>
              <a:rPr lang="ru-RU" sz="1400" i="1" dirty="0" smtClean="0">
                <a:solidFill>
                  <a:srgbClr val="0070C0"/>
                </a:solidFill>
              </a:rPr>
              <a:t>Директор МУК «Информационно-библиотечное объединение»</a:t>
            </a:r>
            <a:endParaRPr lang="ru-RU" sz="1400" i="1" dirty="0">
              <a:solidFill>
                <a:srgbClr val="0070C0"/>
              </a:solidFill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="" xmlns:a16="http://schemas.microsoft.com/office/drawing/2014/main" id="{472243A1-2F8F-4A25-A68A-91DE39CA0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 bwMode="auto">
          <a:xfrm>
            <a:off x="2978097" y="1703776"/>
            <a:ext cx="1369960" cy="13699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724202" y="3044637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solidFill>
                  <a:srgbClr val="0070C0"/>
                </a:solidFill>
              </a:rPr>
              <a:t>Шаныгина</a:t>
            </a:r>
            <a:r>
              <a:rPr lang="ru-RU" sz="1400" b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</a:rPr>
              <a:t>Эльвира Викторовна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11891" y="3091420"/>
            <a:ext cx="2070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solidFill>
                  <a:srgbClr val="0070C0"/>
                </a:solidFill>
              </a:rPr>
              <a:t>Корочкина</a:t>
            </a:r>
            <a:r>
              <a:rPr lang="ru-RU" sz="1400" b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</a:rPr>
              <a:t>Наталья Владимировна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69268" y="3692035"/>
            <a:ext cx="2153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</a:rPr>
              <a:t>event</a:t>
            </a:r>
            <a:r>
              <a:rPr lang="ru-RU" sz="1400" dirty="0" smtClean="0">
                <a:solidFill>
                  <a:srgbClr val="0070C0"/>
                </a:solidFill>
              </a:rPr>
              <a:t>-менеджер и </a:t>
            </a:r>
          </a:p>
          <a:p>
            <a:pPr algn="ctr"/>
            <a:r>
              <a:rPr lang="en-US" sz="1400" dirty="0" smtClean="0">
                <a:solidFill>
                  <a:srgbClr val="0070C0"/>
                </a:solidFill>
              </a:rPr>
              <a:t>PR</a:t>
            </a:r>
            <a:r>
              <a:rPr lang="ru-RU" sz="1400" dirty="0">
                <a:solidFill>
                  <a:srgbClr val="0070C0"/>
                </a:solidFill>
              </a:rPr>
              <a:t>-менеджер </a:t>
            </a:r>
            <a:r>
              <a:rPr lang="ru-RU" sz="1400" dirty="0" smtClean="0">
                <a:solidFill>
                  <a:srgbClr val="0070C0"/>
                </a:solidFill>
              </a:rPr>
              <a:t>практики</a:t>
            </a:r>
            <a:r>
              <a:rPr lang="ru-RU" sz="1400" i="1" dirty="0" smtClean="0">
                <a:solidFill>
                  <a:srgbClr val="0070C0"/>
                </a:solidFill>
              </a:rPr>
              <a:t>;</a:t>
            </a:r>
          </a:p>
          <a:p>
            <a:pPr algn="ctr"/>
            <a:r>
              <a:rPr lang="ru-RU" sz="1400" i="1" dirty="0" smtClean="0">
                <a:solidFill>
                  <a:srgbClr val="0070C0"/>
                </a:solidFill>
              </a:rPr>
              <a:t>Главный библиотекарь Зала краеведения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63528" y="3692035"/>
            <a:ext cx="2153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</a:rPr>
              <a:t>Координатор практики (ответственный за реализацию);</a:t>
            </a:r>
          </a:p>
          <a:p>
            <a:pPr algn="ctr"/>
            <a:r>
              <a:rPr lang="ru-RU" sz="1400" i="1" dirty="0" smtClean="0">
                <a:solidFill>
                  <a:srgbClr val="0070C0"/>
                </a:solidFill>
              </a:rPr>
              <a:t>Главный библиограф</a:t>
            </a:r>
            <a:endParaRPr lang="ru-RU" sz="1400" i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63528" y="3055114"/>
            <a:ext cx="2056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</a:rPr>
              <a:t>Авдеева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</a:rPr>
              <a:t>Татьяна Владимировна</a:t>
            </a:r>
            <a:endParaRPr lang="ru-RU" sz="1400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4" t="22807" r="37011" b="42186"/>
          <a:stretch/>
        </p:blipFill>
        <p:spPr>
          <a:xfrm>
            <a:off x="5194553" y="1674718"/>
            <a:ext cx="1372551" cy="1372551"/>
          </a:xfrm>
          <a:prstGeom prst="ellipse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41776" t="14076" r="19315" b="32819"/>
          <a:stretch/>
        </p:blipFill>
        <p:spPr>
          <a:xfrm>
            <a:off x="7358095" y="1697565"/>
            <a:ext cx="1376171" cy="137617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1510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2829429" y="21560"/>
            <a:ext cx="6192688" cy="54837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rgbClr val="0070C0"/>
                </a:solidFill>
              </a:rPr>
              <a:t>ПРАКТИКА</a:t>
            </a:r>
          </a:p>
          <a:p>
            <a:r>
              <a:rPr lang="ru-RU" sz="1400" b="1" dirty="0">
                <a:solidFill>
                  <a:srgbClr val="0070C0"/>
                </a:solidFill>
                <a:latin typeface="a_AssuanTitulStrDst" panose="02040904030706050204" pitchFamily="18" charset="-52"/>
              </a:rPr>
              <a:t>Городское сообщество  </a:t>
            </a:r>
          </a:p>
          <a:p>
            <a:r>
              <a:rPr lang="ru-RU" sz="1400" b="1" dirty="0">
                <a:solidFill>
                  <a:srgbClr val="0070C0"/>
                </a:solidFill>
                <a:latin typeface="a_AssuanTitulStrDst" panose="02040904030706050204" pitchFamily="18" charset="-52"/>
              </a:rPr>
              <a:t>«Литературная среда доступна всем!»</a:t>
            </a:r>
          </a:p>
        </p:txBody>
      </p:sp>
      <p:sp>
        <p:nvSpPr>
          <p:cNvPr id="30" name="Прямоугольный треугольник 29"/>
          <p:cNvSpPr/>
          <p:nvPr/>
        </p:nvSpPr>
        <p:spPr>
          <a:xfrm flipH="1">
            <a:off x="2428031" y="21561"/>
            <a:ext cx="6714858" cy="5121940"/>
          </a:xfrm>
          <a:prstGeom prst="rtTriangle">
            <a:avLst/>
          </a:prstGeom>
          <a:solidFill>
            <a:srgbClr val="D5F3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442480" y="7147"/>
            <a:ext cx="189177" cy="5136353"/>
          </a:xfrm>
          <a:prstGeom prst="rect">
            <a:avLst/>
          </a:prstGeom>
          <a:solidFill>
            <a:srgbClr val="79D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2428033" y="7147"/>
            <a:ext cx="0" cy="51461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-8699" y="1906377"/>
            <a:ext cx="249246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-8700" y="3510518"/>
            <a:ext cx="249246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2803568" y="831772"/>
            <a:ext cx="612885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   </a:t>
            </a:r>
            <a:r>
              <a:rPr lang="ru-RU" b="1" dirty="0" smtClean="0"/>
              <a:t>Сообщество </a:t>
            </a:r>
            <a:r>
              <a:rPr lang="ru-RU" b="1" dirty="0"/>
              <a:t>«Литературная среда доступна всем</a:t>
            </a:r>
            <a:r>
              <a:rPr lang="ru-RU" b="1" dirty="0" smtClean="0"/>
              <a:t>!»</a:t>
            </a:r>
            <a:r>
              <a:rPr lang="ru-RU" dirty="0" smtClean="0"/>
              <a:t> - сообщество неравнодушных к чтению и творчеству людей</a:t>
            </a:r>
          </a:p>
          <a:p>
            <a:pPr algn="just"/>
            <a:endParaRPr lang="ru-RU" sz="1600" dirty="0" smtClean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6" t="11614" r="18494"/>
          <a:stretch/>
        </p:blipFill>
        <p:spPr>
          <a:xfrm>
            <a:off x="13177" y="11627"/>
            <a:ext cx="2398583" cy="176544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" r="6333"/>
          <a:stretch/>
        </p:blipFill>
        <p:spPr bwMode="auto">
          <a:xfrm>
            <a:off x="13177" y="1809419"/>
            <a:ext cx="2398582" cy="163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7" y="3479817"/>
            <a:ext cx="2398582" cy="163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2803568" y="1563638"/>
            <a:ext cx="6088912" cy="1811567"/>
          </a:xfrm>
          <a:prstGeom prst="roundRect">
            <a:avLst/>
          </a:prstGeom>
          <a:solidFill>
            <a:srgbClr val="68C9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Сообщество «Литературная среда доступна всем!» - </a:t>
            </a:r>
            <a:r>
              <a:rPr lang="ru-RU" b="1" dirty="0" smtClean="0">
                <a:solidFill>
                  <a:schemeClr val="tx1"/>
                </a:solidFill>
              </a:rPr>
              <a:t>модель привлечения к чтению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детей и молодёжи, работающих горожан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посредством организации культурного досуга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по принципу: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«АВТОР – ЧИТАТЕЛЬ»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51920" y="3510518"/>
            <a:ext cx="5040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   </a:t>
            </a:r>
            <a:r>
              <a:rPr lang="ru-RU" b="1" dirty="0" smtClean="0"/>
              <a:t>ЦЕЛЬ</a:t>
            </a:r>
            <a:r>
              <a:rPr lang="ru-RU" dirty="0" smtClean="0"/>
              <a:t> – обогащение городского литературного пространства произведениями известных в городе авторов, так и начинающих; </a:t>
            </a:r>
          </a:p>
          <a:p>
            <a:pPr algn="just"/>
            <a:r>
              <a:rPr lang="ru-RU" dirty="0" smtClean="0"/>
              <a:t>развитие и поддержание интереса к книге; пропаганда читательской культуры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6468" y="3447468"/>
            <a:ext cx="1283050" cy="169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2816885" y="7147"/>
            <a:ext cx="6192688" cy="54837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rgbClr val="0070C0"/>
                </a:solidFill>
              </a:rPr>
              <a:t>ПРАКТИКА</a:t>
            </a:r>
          </a:p>
          <a:p>
            <a:r>
              <a:rPr lang="ru-RU" sz="1400" b="1" dirty="0">
                <a:solidFill>
                  <a:srgbClr val="0070C0"/>
                </a:solidFill>
                <a:latin typeface="a_AssuanTitulStrDst" panose="02040904030706050204" pitchFamily="18" charset="-52"/>
              </a:rPr>
              <a:t>Городское сообщество  </a:t>
            </a:r>
          </a:p>
          <a:p>
            <a:r>
              <a:rPr lang="ru-RU" sz="1400" b="1" dirty="0">
                <a:solidFill>
                  <a:srgbClr val="0070C0"/>
                </a:solidFill>
                <a:latin typeface="a_AssuanTitulStrDst" panose="02040904030706050204" pitchFamily="18" charset="-52"/>
              </a:rPr>
              <a:t>«Литературная среда доступна всем!»</a:t>
            </a:r>
          </a:p>
        </p:txBody>
      </p:sp>
      <p:sp>
        <p:nvSpPr>
          <p:cNvPr id="30" name="Прямоугольный треугольник 29"/>
          <p:cNvSpPr/>
          <p:nvPr/>
        </p:nvSpPr>
        <p:spPr>
          <a:xfrm flipH="1">
            <a:off x="2266634" y="379160"/>
            <a:ext cx="6876256" cy="4731991"/>
          </a:xfrm>
          <a:prstGeom prst="rtTriangle">
            <a:avLst/>
          </a:prstGeom>
          <a:solidFill>
            <a:srgbClr val="D5F3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483768" y="-2607"/>
            <a:ext cx="180020" cy="5146107"/>
          </a:xfrm>
          <a:prstGeom prst="rect">
            <a:avLst/>
          </a:prstGeom>
          <a:solidFill>
            <a:srgbClr val="79D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2483768" y="-2607"/>
            <a:ext cx="0" cy="51461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-8699" y="1906377"/>
            <a:ext cx="249246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-8700" y="3510518"/>
            <a:ext cx="249246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" y="14726"/>
            <a:ext cx="2466147" cy="18668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919290"/>
            <a:ext cx="2430651" cy="3191861"/>
          </a:xfrm>
          <a:prstGeom prst="rect">
            <a:avLst/>
          </a:prstGeom>
        </p:spPr>
      </p:pic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905314345"/>
              </p:ext>
            </p:extLst>
          </p:nvPr>
        </p:nvGraphicFramePr>
        <p:xfrm>
          <a:off x="2681409" y="3075805"/>
          <a:ext cx="6461481" cy="2035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3169413974"/>
              </p:ext>
            </p:extLst>
          </p:nvPr>
        </p:nvGraphicFramePr>
        <p:xfrm>
          <a:off x="2915816" y="771550"/>
          <a:ext cx="5976664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0476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2643" y="252028"/>
            <a:ext cx="9144001" cy="4886720"/>
          </a:xfrm>
          <a:prstGeom prst="rtTriangle">
            <a:avLst/>
          </a:prstGeom>
          <a:solidFill>
            <a:srgbClr val="E7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979710" y="1128316"/>
            <a:ext cx="7164290" cy="4015184"/>
          </a:xfrm>
          <a:prstGeom prst="rtTriangle">
            <a:avLst/>
          </a:prstGeom>
          <a:solidFill>
            <a:srgbClr val="D8D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3"/>
          <p:cNvSpPr txBox="1">
            <a:spLocks/>
          </p:cNvSpPr>
          <p:nvPr/>
        </p:nvSpPr>
        <p:spPr>
          <a:xfrm>
            <a:off x="1403648" y="0"/>
            <a:ext cx="6645812" cy="5040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rgbClr val="0070C0"/>
                </a:solidFill>
              </a:rPr>
              <a:t>ПРАКТИКА</a:t>
            </a:r>
          </a:p>
          <a:p>
            <a:r>
              <a:rPr lang="ru-RU" sz="1400" b="1" dirty="0">
                <a:solidFill>
                  <a:srgbClr val="0070C0"/>
                </a:solidFill>
                <a:latin typeface="a_AssuanTitulStrDst" panose="02040904030706050204" pitchFamily="18" charset="-52"/>
              </a:rPr>
              <a:t>Городское сообщество  </a:t>
            </a:r>
          </a:p>
          <a:p>
            <a:r>
              <a:rPr lang="ru-RU" sz="1400" b="1" dirty="0">
                <a:solidFill>
                  <a:srgbClr val="0070C0"/>
                </a:solidFill>
                <a:latin typeface="a_AssuanTitulStrDst" panose="02040904030706050204" pitchFamily="18" charset="-52"/>
              </a:rPr>
              <a:t>«Литературная среда доступна всем!»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9692" y="757447"/>
            <a:ext cx="888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FA345"/>
                </a:solidFill>
                <a:latin typeface="+mj-lt"/>
              </a:rPr>
              <a:t>Реализация </a:t>
            </a:r>
            <a:r>
              <a:rPr lang="ru-RU" sz="2800" b="1" dirty="0" smtClean="0">
                <a:solidFill>
                  <a:srgbClr val="2FA345"/>
                </a:solidFill>
                <a:latin typeface="+mj-lt"/>
              </a:rPr>
              <a:t>практики </a:t>
            </a:r>
            <a:r>
              <a:rPr lang="ru-RU" sz="2800" b="1" dirty="0">
                <a:solidFill>
                  <a:srgbClr val="2FA345"/>
                </a:solidFill>
                <a:latin typeface="+mj-lt"/>
              </a:rPr>
              <a:t>с 2020 года – по настоящее время 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9543" y="1280667"/>
            <a:ext cx="8445061" cy="2107344"/>
            <a:chOff x="163577" y="1106170"/>
            <a:chExt cx="8463276" cy="2146406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1171689" y="2929375"/>
              <a:ext cx="6850326" cy="14357"/>
            </a:xfrm>
            <a:prstGeom prst="line">
              <a:avLst/>
            </a:prstGeom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2044" b="70254" l="6667" r="90000">
                          <a14:foregroundMark x1="32393" y1="34341" x2="32564" y2="69045"/>
                          <a14:foregroundMark x1="49402" y1="34462" x2="49402" y2="68803"/>
                          <a14:foregroundMark x1="54872" y1="40024" x2="54872" y2="40024"/>
                          <a14:foregroundMark x1="51368" y1="51391" x2="55470" y2="43894"/>
                          <a14:foregroundMark x1="66410" y1="34341" x2="66239" y2="68803"/>
                          <a14:foregroundMark x1="46752" y1="62394" x2="47265" y2="68198"/>
                          <a14:foregroundMark x1="69915" y1="36276" x2="69487" y2="50181"/>
                          <a14:foregroundMark x1="83162" y1="34704" x2="83248" y2="692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94" b="29828"/>
            <a:stretch/>
          </p:blipFill>
          <p:spPr bwMode="auto">
            <a:xfrm>
              <a:off x="163577" y="1106170"/>
              <a:ext cx="7858439" cy="211510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Овал 10"/>
            <p:cNvSpPr/>
            <p:nvPr/>
          </p:nvSpPr>
          <p:spPr>
            <a:xfrm>
              <a:off x="2516996" y="2728512"/>
              <a:ext cx="382885" cy="3608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3847789" y="2763310"/>
              <a:ext cx="382885" cy="3608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5167197" y="2748953"/>
              <a:ext cx="382885" cy="3608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1184910" y="2757533"/>
              <a:ext cx="382885" cy="3608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6492889" y="2774227"/>
              <a:ext cx="382885" cy="3608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2311364" y="1323819"/>
              <a:ext cx="794147" cy="7943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3642157" y="1323819"/>
              <a:ext cx="794147" cy="7943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961565" y="1323819"/>
              <a:ext cx="794147" cy="7943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6287257" y="1323819"/>
              <a:ext cx="794147" cy="7943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1015194" y="1323819"/>
              <a:ext cx="794147" cy="7943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01</a:t>
              </a:r>
              <a:endParaRPr lang="ru-RU" dirty="0"/>
            </a:p>
          </p:txBody>
        </p:sp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2044" b="70254" l="6667" r="90000">
                          <a14:foregroundMark x1="32393" y1="34341" x2="32564" y2="69045"/>
                          <a14:foregroundMark x1="49402" y1="34462" x2="49402" y2="68803"/>
                          <a14:foregroundMark x1="54872" y1="40024" x2="54872" y2="40024"/>
                          <a14:foregroundMark x1="51368" y1="51391" x2="55470" y2="43894"/>
                          <a14:foregroundMark x1="66410" y1="34341" x2="66239" y2="68803"/>
                          <a14:foregroundMark x1="46752" y1="62394" x2="47265" y2="68198"/>
                          <a14:foregroundMark x1="69915" y1="36276" x2="69487" y2="50181"/>
                          <a14:foregroundMark x1="83162" y1="34704" x2="83248" y2="692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9" t="32437" r="76687" b="29485"/>
            <a:stretch/>
          </p:blipFill>
          <p:spPr bwMode="auto">
            <a:xfrm>
              <a:off x="7417178" y="1137468"/>
              <a:ext cx="1209675" cy="211510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Овал 23"/>
            <p:cNvSpPr/>
            <p:nvPr/>
          </p:nvSpPr>
          <p:spPr>
            <a:xfrm>
              <a:off x="7652386" y="1323819"/>
              <a:ext cx="794147" cy="7943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7830572" y="2746159"/>
              <a:ext cx="382885" cy="3608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Прямоугольник 26"/>
          <p:cNvSpPr/>
          <p:nvPr/>
        </p:nvSpPr>
        <p:spPr>
          <a:xfrm rot="20065597">
            <a:off x="200335" y="3556896"/>
            <a:ext cx="1814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j-lt"/>
              </a:rPr>
              <a:t>презентации сборников</a:t>
            </a:r>
          </a:p>
        </p:txBody>
      </p:sp>
      <p:sp>
        <p:nvSpPr>
          <p:cNvPr id="28" name="Прямоугольник 27"/>
          <p:cNvSpPr/>
          <p:nvPr/>
        </p:nvSpPr>
        <p:spPr>
          <a:xfrm rot="20103684">
            <a:off x="1423198" y="3572384"/>
            <a:ext cx="2046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j-lt"/>
              </a:rPr>
              <a:t>поэтические</a:t>
            </a:r>
          </a:p>
          <a:p>
            <a:pPr algn="ctr"/>
            <a:r>
              <a:rPr lang="ru-RU" dirty="0">
                <a:latin typeface="+mj-lt"/>
              </a:rPr>
              <a:t> конкурсы </a:t>
            </a:r>
          </a:p>
        </p:txBody>
      </p:sp>
      <p:sp>
        <p:nvSpPr>
          <p:cNvPr id="29" name="Прямоугольник 28"/>
          <p:cNvSpPr/>
          <p:nvPr/>
        </p:nvSpPr>
        <p:spPr>
          <a:xfrm rot="19993771">
            <a:off x="2818077" y="3461748"/>
            <a:ext cx="2087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j-lt"/>
              </a:rPr>
              <a:t>обсуждения </a:t>
            </a:r>
          </a:p>
          <a:p>
            <a:pPr algn="ctr"/>
            <a:r>
              <a:rPr lang="ru-RU" dirty="0">
                <a:latin typeface="+mj-lt"/>
              </a:rPr>
              <a:t>произведений </a:t>
            </a:r>
          </a:p>
        </p:txBody>
      </p:sp>
      <p:sp>
        <p:nvSpPr>
          <p:cNvPr id="31" name="Прямоугольник 30"/>
          <p:cNvSpPr/>
          <p:nvPr/>
        </p:nvSpPr>
        <p:spPr>
          <a:xfrm rot="20040857">
            <a:off x="4393832" y="3537363"/>
            <a:ext cx="16276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+mj-lt"/>
              </a:rPr>
              <a:t>творческие и </a:t>
            </a:r>
            <a:endParaRPr lang="ru-RU" dirty="0">
              <a:latin typeface="+mj-lt"/>
            </a:endParaRPr>
          </a:p>
          <a:p>
            <a:pPr algn="ctr"/>
            <a:r>
              <a:rPr lang="ru-RU" dirty="0">
                <a:latin typeface="+mj-lt"/>
              </a:rPr>
              <a:t>тематические встречи</a:t>
            </a:r>
          </a:p>
        </p:txBody>
      </p:sp>
      <p:sp>
        <p:nvSpPr>
          <p:cNvPr id="4096" name="Прямоугольник 4095"/>
          <p:cNvSpPr/>
          <p:nvPr/>
        </p:nvSpPr>
        <p:spPr>
          <a:xfrm rot="20067046">
            <a:off x="6152105" y="3461746"/>
            <a:ext cx="1026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+mj-lt"/>
              </a:rPr>
              <a:t>круглые </a:t>
            </a:r>
            <a:endParaRPr lang="ru-RU" dirty="0" smtClean="0">
              <a:latin typeface="+mj-lt"/>
            </a:endParaRPr>
          </a:p>
          <a:p>
            <a:pPr algn="ctr"/>
            <a:r>
              <a:rPr lang="ru-RU" dirty="0" smtClean="0">
                <a:latin typeface="+mj-lt"/>
              </a:rPr>
              <a:t>столы</a:t>
            </a:r>
            <a:endParaRPr lang="ru-RU" dirty="0">
              <a:latin typeface="+mj-lt"/>
            </a:endParaRPr>
          </a:p>
        </p:txBody>
      </p:sp>
      <p:sp>
        <p:nvSpPr>
          <p:cNvPr id="4097" name="Прямоугольник 4096"/>
          <p:cNvSpPr/>
          <p:nvPr/>
        </p:nvSpPr>
        <p:spPr>
          <a:xfrm rot="19980680">
            <a:off x="7407124" y="3493241"/>
            <a:ext cx="9440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+mj-lt"/>
              </a:rPr>
              <a:t>мастер-</a:t>
            </a:r>
          </a:p>
          <a:p>
            <a:pPr algn="ctr"/>
            <a:r>
              <a:rPr lang="ru-RU" dirty="0" smtClean="0">
                <a:latin typeface="+mj-lt"/>
              </a:rPr>
              <a:t>классы</a:t>
            </a:r>
            <a:endParaRPr lang="ru-RU" dirty="0">
              <a:latin typeface="+mj-lt"/>
            </a:endParaRPr>
          </a:p>
        </p:txBody>
      </p:sp>
      <p:sp>
        <p:nvSpPr>
          <p:cNvPr id="4099" name="TextBox 4098"/>
          <p:cNvSpPr txBox="1"/>
          <p:nvPr/>
        </p:nvSpPr>
        <p:spPr>
          <a:xfrm>
            <a:off x="1042662" y="159479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74748" y="157603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05541" y="157603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15119" y="157603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350641" y="159479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86167" y="159892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6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397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643" y="511204"/>
            <a:ext cx="9144001" cy="4627544"/>
          </a:xfrm>
          <a:prstGeom prst="rect">
            <a:avLst/>
          </a:prstGeom>
          <a:solidFill>
            <a:srgbClr val="E7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3"/>
          <p:cNvSpPr txBox="1">
            <a:spLocks/>
          </p:cNvSpPr>
          <p:nvPr/>
        </p:nvSpPr>
        <p:spPr>
          <a:xfrm>
            <a:off x="2498188" y="7147"/>
            <a:ext cx="6645812" cy="5040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rgbClr val="0070C0"/>
                </a:solidFill>
              </a:rPr>
              <a:t>ПРАКТИКА</a:t>
            </a:r>
          </a:p>
          <a:p>
            <a:r>
              <a:rPr lang="ru-RU" sz="1400" b="1" dirty="0">
                <a:solidFill>
                  <a:srgbClr val="0070C0"/>
                </a:solidFill>
                <a:latin typeface="a_AssuanTitulStrDst" panose="02040904030706050204" pitchFamily="18" charset="-52"/>
              </a:rPr>
              <a:t>Городское сообщество  </a:t>
            </a:r>
          </a:p>
          <a:p>
            <a:r>
              <a:rPr lang="ru-RU" sz="1400" b="1" dirty="0">
                <a:solidFill>
                  <a:srgbClr val="0070C0"/>
                </a:solidFill>
                <a:latin typeface="a_AssuanTitulStrDst" panose="02040904030706050204" pitchFamily="18" charset="-52"/>
              </a:rPr>
              <a:t>«Литературная среда доступна всем!»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0"/>
          <a:stretch/>
        </p:blipFill>
        <p:spPr>
          <a:xfrm>
            <a:off x="0" y="1824438"/>
            <a:ext cx="2498188" cy="1637437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H="1">
            <a:off x="-8698" y="1824438"/>
            <a:ext cx="250688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-8700" y="3461875"/>
            <a:ext cx="249246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807804" y="709585"/>
            <a:ext cx="622869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rgbClr val="2FA345"/>
                </a:solidFill>
                <a:latin typeface="+mj-lt"/>
              </a:rPr>
              <a:t>Важный </a:t>
            </a:r>
            <a:r>
              <a:rPr lang="ru-RU" sz="1700" b="1" dirty="0" smtClean="0">
                <a:solidFill>
                  <a:srgbClr val="2FA345"/>
                </a:solidFill>
                <a:latin typeface="+mj-lt"/>
              </a:rPr>
              <a:t>ВЫЗОВ</a:t>
            </a:r>
            <a:r>
              <a:rPr lang="ru-RU" sz="1700" dirty="0" smtClean="0">
                <a:solidFill>
                  <a:srgbClr val="2FA345"/>
                </a:solidFill>
                <a:latin typeface="+mj-lt"/>
              </a:rPr>
              <a:t> </a:t>
            </a:r>
            <a:r>
              <a:rPr lang="ru-RU" sz="1700" dirty="0">
                <a:solidFill>
                  <a:srgbClr val="2FA345"/>
                </a:solidFill>
                <a:latin typeface="+mj-lt"/>
              </a:rPr>
              <a:t>сегодняшнего дня </a:t>
            </a:r>
            <a:r>
              <a:rPr lang="ru-RU" sz="1700" dirty="0">
                <a:latin typeface="+mj-lt"/>
              </a:rPr>
              <a:t>- использование уже накопленного </a:t>
            </a:r>
            <a:r>
              <a:rPr lang="ru-RU" sz="1700" dirty="0" smtClean="0">
                <a:latin typeface="+mj-lt"/>
              </a:rPr>
              <a:t>литературного потенциала </a:t>
            </a:r>
            <a:r>
              <a:rPr lang="ru-RU" sz="1700" dirty="0">
                <a:latin typeface="+mj-lt"/>
              </a:rPr>
              <a:t>для создания новых </a:t>
            </a:r>
            <a:r>
              <a:rPr lang="ru-RU" sz="1700" dirty="0" smtClean="0">
                <a:latin typeface="+mj-lt"/>
              </a:rPr>
              <a:t>знаний и умений </a:t>
            </a:r>
            <a:r>
              <a:rPr lang="ru-RU" sz="1700" dirty="0">
                <a:latin typeface="+mj-lt"/>
              </a:rPr>
              <a:t>для достижения новых </a:t>
            </a:r>
            <a:r>
              <a:rPr lang="ru-RU" sz="1700" dirty="0" smtClean="0">
                <a:latin typeface="+mj-lt"/>
              </a:rPr>
              <a:t>высот </a:t>
            </a:r>
            <a:r>
              <a:rPr lang="ru-RU" sz="1700" dirty="0" err="1" smtClean="0">
                <a:latin typeface="+mj-lt"/>
              </a:rPr>
              <a:t>зареченцами</a:t>
            </a:r>
            <a:endParaRPr lang="ru-RU" sz="1700" dirty="0" smtClean="0">
              <a:latin typeface="+mj-lt"/>
            </a:endParaRPr>
          </a:p>
          <a:p>
            <a:r>
              <a:rPr lang="ru-RU" sz="1700" dirty="0" smtClean="0">
                <a:latin typeface="+mj-lt"/>
              </a:rPr>
              <a:t> </a:t>
            </a:r>
            <a:endParaRPr lang="ru-RU" sz="1700" dirty="0">
              <a:latin typeface="+mj-lt"/>
            </a:endParaRPr>
          </a:p>
          <a:p>
            <a:r>
              <a:rPr lang="ru-RU" sz="1700" b="1" dirty="0">
                <a:solidFill>
                  <a:srgbClr val="2FA345"/>
                </a:solidFill>
                <a:latin typeface="+mj-lt"/>
              </a:rPr>
              <a:t>ПРИЗЫВ</a:t>
            </a:r>
            <a:r>
              <a:rPr lang="ru-RU" sz="1700" dirty="0">
                <a:solidFill>
                  <a:srgbClr val="2FA345"/>
                </a:solidFill>
                <a:latin typeface="+mj-lt"/>
              </a:rPr>
              <a:t> </a:t>
            </a:r>
            <a:r>
              <a:rPr lang="ru-RU" sz="1700" dirty="0" smtClean="0">
                <a:solidFill>
                  <a:srgbClr val="2FA345"/>
                </a:solidFill>
                <a:latin typeface="+mj-lt"/>
              </a:rPr>
              <a:t>практики: </a:t>
            </a:r>
            <a:r>
              <a:rPr lang="ru-RU" sz="1700" dirty="0">
                <a:latin typeface="+mj-lt"/>
              </a:rPr>
              <a:t>рассказывайте </a:t>
            </a:r>
            <a:r>
              <a:rPr lang="ru-RU" sz="1700" dirty="0" smtClean="0">
                <a:latin typeface="+mj-lt"/>
              </a:rPr>
              <a:t>молодым </a:t>
            </a:r>
            <a:r>
              <a:rPr lang="ru-RU" sz="1700" dirty="0" err="1" smtClean="0">
                <a:latin typeface="+mj-lt"/>
              </a:rPr>
              <a:t>зареченцам</a:t>
            </a:r>
            <a:r>
              <a:rPr lang="ru-RU" sz="1700" dirty="0" smtClean="0">
                <a:latin typeface="+mj-lt"/>
              </a:rPr>
              <a:t>                     о </a:t>
            </a:r>
            <a:r>
              <a:rPr lang="ru-RU" sz="1700" dirty="0">
                <a:latin typeface="+mj-lt"/>
              </a:rPr>
              <a:t>былых свершениях</a:t>
            </a:r>
            <a:r>
              <a:rPr lang="ru-RU" sz="1700" dirty="0" smtClean="0">
                <a:latin typeface="+mj-lt"/>
              </a:rPr>
              <a:t>, делитесь опытом и своими произведениями, </a:t>
            </a:r>
            <a:r>
              <a:rPr lang="ru-RU" sz="1700" dirty="0">
                <a:latin typeface="+mj-lt"/>
              </a:rPr>
              <a:t>заражайте их стремлением сделать всё лучше!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83768" y="-2607"/>
            <a:ext cx="180020" cy="5146107"/>
          </a:xfrm>
          <a:prstGeom prst="rect">
            <a:avLst/>
          </a:prstGeom>
          <a:solidFill>
            <a:srgbClr val="79D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3635896" y="3167120"/>
            <a:ext cx="938747" cy="556757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483768" y="-2607"/>
            <a:ext cx="0" cy="51461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 flipV="1">
            <a:off x="7020273" y="3167121"/>
            <a:ext cx="1008111" cy="628765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5806144" y="3216554"/>
            <a:ext cx="0" cy="778506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3622170" y="2692800"/>
            <a:ext cx="4392488" cy="523964"/>
          </a:xfrm>
          <a:prstGeom prst="roundRect">
            <a:avLst>
              <a:gd name="adj" fmla="val 50000"/>
            </a:avLst>
          </a:prstGeom>
          <a:solidFill>
            <a:srgbClr val="F9F9F9"/>
          </a:solidFill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480765" y="2631779"/>
            <a:ext cx="4675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omfortaa" pitchFamily="34" charset="0"/>
              </a:rPr>
              <a:t>Принцип </a:t>
            </a:r>
            <a:r>
              <a:rPr lang="ru-RU" sz="1600" dirty="0" smtClean="0">
                <a:latin typeface="Comfortaa" pitchFamily="34" charset="0"/>
              </a:rPr>
              <a:t>практики – </a:t>
            </a:r>
          </a:p>
          <a:p>
            <a:pPr algn="ctr"/>
            <a:r>
              <a:rPr lang="ru-RU" sz="1600" dirty="0" smtClean="0">
                <a:latin typeface="Comfortaa" pitchFamily="34" charset="0"/>
              </a:rPr>
              <a:t>систематическое </a:t>
            </a:r>
            <a:r>
              <a:rPr lang="ru-RU" sz="1600" dirty="0">
                <a:latin typeface="Comfortaa" pitchFamily="34" charset="0"/>
              </a:rPr>
              <a:t>общение участников</a:t>
            </a:r>
          </a:p>
        </p:txBody>
      </p:sp>
      <p:sp>
        <p:nvSpPr>
          <p:cNvPr id="25" name="Овал 24"/>
          <p:cNvSpPr/>
          <p:nvPr/>
        </p:nvSpPr>
        <p:spPr>
          <a:xfrm>
            <a:off x="2828981" y="3724621"/>
            <a:ext cx="1333469" cy="1218611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5110814" y="3723877"/>
            <a:ext cx="1415202" cy="129061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7526560" y="3795883"/>
            <a:ext cx="1288909" cy="1218611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4752020" y="3999854"/>
            <a:ext cx="21602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Comfortaa" pitchFamily="34" charset="0"/>
              </a:rPr>
              <a:t>сохранение нравственных ценностей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7374026" y="3928134"/>
            <a:ext cx="1593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Comfortaa" pitchFamily="34" charset="0"/>
              </a:rPr>
              <a:t>развитие </a:t>
            </a:r>
            <a:r>
              <a:rPr lang="ru-RU" sz="1400" dirty="0" smtClean="0">
                <a:latin typeface="Comfortaa" pitchFamily="34" charset="0"/>
              </a:rPr>
              <a:t>литературной городской</a:t>
            </a:r>
          </a:p>
          <a:p>
            <a:pPr algn="ctr"/>
            <a:r>
              <a:rPr lang="ru-RU" sz="1400" dirty="0" smtClean="0">
                <a:latin typeface="Comfortaa" pitchFamily="34" charset="0"/>
              </a:rPr>
              <a:t>среды</a:t>
            </a:r>
            <a:endParaRPr lang="ru-RU" sz="1400" dirty="0">
              <a:latin typeface="Comfortaa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36303" y="3953687"/>
            <a:ext cx="1754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j-lt"/>
              </a:rPr>
              <a:t>передача </a:t>
            </a:r>
            <a:r>
              <a:rPr lang="ru-RU" sz="1600" dirty="0" smtClean="0">
                <a:latin typeface="+mj-lt"/>
              </a:rPr>
              <a:t>литературного наследия</a:t>
            </a:r>
            <a:endParaRPr lang="ru-RU" sz="1600" dirty="0">
              <a:latin typeface="+mj-lt"/>
            </a:endParaRPr>
          </a:p>
        </p:txBody>
      </p:sp>
      <p:pic>
        <p:nvPicPr>
          <p:cNvPr id="24" name="Picture 6" descr="\\BASE\Forall\Нестерова\ЛИТ среда проект\Алине возраст люди\17.03.2021 Новость о Сызрани-Заречном\Сызрань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6"/>
          <a:stretch/>
        </p:blipFill>
        <p:spPr bwMode="auto">
          <a:xfrm>
            <a:off x="28806" y="3499471"/>
            <a:ext cx="2446921" cy="159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t="4778" r="7170" b="4433"/>
          <a:stretch/>
        </p:blipFill>
        <p:spPr>
          <a:xfrm>
            <a:off x="1" y="7147"/>
            <a:ext cx="2469348" cy="183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0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2498188" y="7147"/>
            <a:ext cx="6645812" cy="5040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rgbClr val="0070C0"/>
                </a:solidFill>
              </a:rPr>
              <a:t>ПРАКТИКА</a:t>
            </a:r>
          </a:p>
          <a:p>
            <a:r>
              <a:rPr lang="ru-RU" sz="1400" b="1" dirty="0">
                <a:solidFill>
                  <a:srgbClr val="0070C0"/>
                </a:solidFill>
                <a:latin typeface="a_AssuanTitulStrDst" panose="02040904030706050204" pitchFamily="18" charset="-52"/>
              </a:rPr>
              <a:t>Городское сообщество  </a:t>
            </a:r>
          </a:p>
          <a:p>
            <a:r>
              <a:rPr lang="ru-RU" sz="1400" b="1" dirty="0">
                <a:solidFill>
                  <a:srgbClr val="0070C0"/>
                </a:solidFill>
                <a:latin typeface="a_AssuanTitulStrDst" panose="02040904030706050204" pitchFamily="18" charset="-52"/>
              </a:rPr>
              <a:t>«Литературная среда доступна всем!»</a:t>
            </a:r>
          </a:p>
        </p:txBody>
      </p:sp>
      <p:pic>
        <p:nvPicPr>
          <p:cNvPr id="7170" name="Picture 2" descr="\\BASE\Forall\Нестерова\ЛИТ среда проект\ZuoBuYACq2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9" y="1875769"/>
            <a:ext cx="2237505" cy="15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82507" y="727906"/>
            <a:ext cx="3525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2FA345"/>
                </a:solidFill>
                <a:latin typeface="+mj-lt"/>
              </a:rPr>
              <a:t>Актив практики: </a:t>
            </a:r>
            <a:endParaRPr lang="ru-RU" sz="2800" b="1" dirty="0">
              <a:solidFill>
                <a:srgbClr val="2FA345"/>
              </a:solidFill>
              <a:latin typeface="+mj-lt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-9441" y="1657223"/>
            <a:ext cx="249246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6" descr="https://img.freepik.com/free-vector/timeline-infographic-template-with-arrows-and-5-options-flat-design_42331-1783.jpg?size=626&amp;ext=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2291775" y="0"/>
            <a:ext cx="206413" cy="5143500"/>
          </a:xfrm>
          <a:prstGeom prst="rect">
            <a:avLst/>
          </a:prstGeom>
          <a:solidFill>
            <a:srgbClr val="77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2315774" y="57646"/>
            <a:ext cx="0" cy="51461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Группа 20"/>
          <p:cNvGrpSpPr/>
          <p:nvPr/>
        </p:nvGrpSpPr>
        <p:grpSpPr>
          <a:xfrm>
            <a:off x="2803445" y="1336080"/>
            <a:ext cx="6175167" cy="2929491"/>
            <a:chOff x="2790130" y="1061106"/>
            <a:chExt cx="6175167" cy="2929491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2790130" y="1061106"/>
              <a:ext cx="6175167" cy="2929491"/>
              <a:chOff x="2970609" y="915566"/>
              <a:chExt cx="6175167" cy="2929491"/>
            </a:xfrm>
          </p:grpSpPr>
          <p:grpSp>
            <p:nvGrpSpPr>
              <p:cNvPr id="8" name="Группа 7"/>
              <p:cNvGrpSpPr/>
              <p:nvPr/>
            </p:nvGrpSpPr>
            <p:grpSpPr>
              <a:xfrm>
                <a:off x="2970609" y="915566"/>
                <a:ext cx="696951" cy="1420878"/>
                <a:chOff x="2938944" y="915566"/>
                <a:chExt cx="696951" cy="1420878"/>
              </a:xfrm>
            </p:grpSpPr>
            <p:pic>
              <p:nvPicPr>
                <p:cNvPr id="7176" name="Picture 8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21475" b="38580" l="35419" r="48345">
                              <a14:foregroundMark x1="43496" y1="30760" x2="43496" y2="30760"/>
                              <a14:foregroundMark x1="43413" y1="29071" x2="43413" y2="2907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96" t="19543" r="51222" b="60914"/>
                <a:stretch/>
              </p:blipFill>
              <p:spPr bwMode="auto">
                <a:xfrm flipH="1">
                  <a:off x="2959236" y="915566"/>
                  <a:ext cx="676659" cy="5874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179" name="Picture 11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8505" b="92243" l="35251" r="48398">
                              <a14:foregroundMark x1="40459" y1="47836" x2="40459" y2="47836"/>
                              <a14:foregroundMark x1="41879" y1="76223" x2="42935" y2="39573"/>
                              <a14:foregroundMark x1="43190" y1="64250" x2="43190" y2="64250"/>
                              <a14:foregroundMark x1="41333" y1="48398" x2="41333" y2="48398"/>
                              <a14:foregroundMark x1="37291" y1="64643" x2="37291" y2="64643"/>
                              <a14:foregroundMark x1="43882" y1="62226" x2="42243" y2="68353"/>
                              <a14:foregroundMark x1="43809" y1="57729" x2="43809" y2="57729"/>
                              <a14:foregroundMark x1="38347" y1="60989" x2="38347" y2="60989"/>
                              <a14:foregroundMark x1="36781" y1="65767" x2="36781" y2="65767"/>
                              <a14:foregroundMark x1="38347" y1="69983" x2="38347" y2="69983"/>
                              <a14:foregroundMark x1="47669" y1="65599" x2="43627" y2="72962"/>
                              <a14:foregroundMark x1="47232" y1="68578" x2="45229" y2="72119"/>
                              <a14:foregroundMark x1="41442" y1="73075" x2="38893" y2="70883"/>
                              <a14:foregroundMark x1="37400" y1="67791" x2="37728" y2="62507"/>
                              <a14:foregroundMark x1="38711" y1="60315" x2="40896" y2="58010"/>
                              <a14:foregroundMark x1="44865" y1="58685" x2="47342" y2="62788"/>
                              <a14:foregroundMark x1="37837" y1="45363" x2="37473" y2="5025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906" t="38769" r="51111" b="43957"/>
                <a:stretch/>
              </p:blipFill>
              <p:spPr bwMode="auto">
                <a:xfrm flipH="1">
                  <a:off x="2938944" y="1792258"/>
                  <a:ext cx="678936" cy="5441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6" name="Прямоугольник 15"/>
              <p:cNvSpPr/>
              <p:nvPr/>
            </p:nvSpPr>
            <p:spPr>
              <a:xfrm>
                <a:off x="3702080" y="3506503"/>
                <a:ext cx="5443696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 smtClean="0"/>
                  <a:t>Волонтёры Культуры</a:t>
                </a:r>
                <a:endParaRPr lang="ru-RU" sz="1600" dirty="0">
                  <a:latin typeface="+mj-lt"/>
                </a:endParaRPr>
              </a:p>
            </p:txBody>
          </p:sp>
        </p:grpSp>
        <p:pic>
          <p:nvPicPr>
            <p:cNvPr id="31" name="Picture 8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475" b="38580" l="35419" r="48345">
                          <a14:foregroundMark x1="43496" y1="30760" x2="43496" y2="30760"/>
                          <a14:foregroundMark x1="43413" y1="29071" x2="43413" y2="290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1" t="25820" r="54801" b="65924"/>
            <a:stretch/>
          </p:blipFill>
          <p:spPr bwMode="auto">
            <a:xfrm>
              <a:off x="2987542" y="1246846"/>
              <a:ext cx="266392" cy="257087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11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8505" b="92243" l="35251" r="48398">
                          <a14:foregroundMark x1="40459" y1="47836" x2="40459" y2="47836"/>
                          <a14:foregroundMark x1="41879" y1="76223" x2="42935" y2="39573"/>
                          <a14:foregroundMark x1="43190" y1="64250" x2="43190" y2="64250"/>
                          <a14:foregroundMark x1="41333" y1="48398" x2="41333" y2="48398"/>
                          <a14:foregroundMark x1="37291" y1="64643" x2="37291" y2="64643"/>
                          <a14:foregroundMark x1="43882" y1="62226" x2="42243" y2="68353"/>
                          <a14:foregroundMark x1="43809" y1="57729" x2="43809" y2="57729"/>
                          <a14:foregroundMark x1="38347" y1="60989" x2="38347" y2="60989"/>
                          <a14:foregroundMark x1="36781" y1="65767" x2="36781" y2="65767"/>
                          <a14:foregroundMark x1="38347" y1="69983" x2="38347" y2="69983"/>
                          <a14:foregroundMark x1="47669" y1="65599" x2="43627" y2="72962"/>
                          <a14:foregroundMark x1="47232" y1="68578" x2="45229" y2="72119"/>
                          <a14:foregroundMark x1="41442" y1="73075" x2="38893" y2="70883"/>
                          <a14:foregroundMark x1="37400" y1="67791" x2="37728" y2="62507"/>
                          <a14:foregroundMark x1="38711" y1="60315" x2="40896" y2="58010"/>
                          <a14:foregroundMark x1="44865" y1="58685" x2="47342" y2="62788"/>
                          <a14:foregroundMark x1="37837" y1="45363" x2="37473" y2="50253"/>
                          <a14:foregroundMark x1="41916" y1="48791" x2="41916" y2="487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66" t="43466" r="54742" b="48370"/>
            <a:stretch/>
          </p:blipFill>
          <p:spPr bwMode="auto">
            <a:xfrm>
              <a:off x="2973551" y="2097331"/>
              <a:ext cx="276225" cy="257175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23" name="Прямая соединительная линия 22"/>
          <p:cNvCxnSpPr/>
          <p:nvPr/>
        </p:nvCxnSpPr>
        <p:spPr>
          <a:xfrm>
            <a:off x="2986866" y="4587974"/>
            <a:ext cx="5568409" cy="0"/>
          </a:xfrm>
          <a:prstGeom prst="line">
            <a:avLst/>
          </a:prstGeom>
          <a:ln w="28575">
            <a:solidFill>
              <a:srgbClr val="2FA3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514035" y="1389447"/>
            <a:ext cx="56129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j-lt"/>
                <a:ea typeface="Calibri" panose="020F0502020204030204" pitchFamily="34" charset="0"/>
              </a:rPr>
              <a:t>Авторы города Заречного в лице участников литературных объединений: прозаиков «Былина», поэтов «Радуга», творческого объединения бардов «Притяжение»;</a:t>
            </a:r>
            <a:endParaRPr lang="ru-RU" sz="1600" dirty="0">
              <a:latin typeface="+mj-lt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514035" y="2292788"/>
            <a:ext cx="5443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Молодёжь, участвующая в событиях интерактивной творческой площадки «</a:t>
            </a:r>
            <a:r>
              <a:rPr lang="ru-RU" sz="1600" dirty="0" err="1"/>
              <a:t>ZатоАрбат</a:t>
            </a:r>
            <a:r>
              <a:rPr lang="ru-RU" sz="1600" dirty="0" smtClean="0"/>
              <a:t>», молодые поэты и прозаики;</a:t>
            </a:r>
            <a:endParaRPr lang="ru-RU" sz="1600" dirty="0">
              <a:latin typeface="+mj-lt"/>
            </a:endParaRPr>
          </a:p>
        </p:txBody>
      </p:sp>
      <p:pic>
        <p:nvPicPr>
          <p:cNvPr id="41" name="Picture 3" descr="\\BASE\Forall\Нестерова\ЛИТ среда проект\Все.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t="2339" r="3238"/>
          <a:stretch/>
        </p:blipFill>
        <p:spPr bwMode="auto">
          <a:xfrm>
            <a:off x="30947" y="72842"/>
            <a:ext cx="2248327" cy="174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505" b="92243" l="35251" r="48398">
                        <a14:foregroundMark x1="40459" y1="47836" x2="40459" y2="47836"/>
                        <a14:foregroundMark x1="41879" y1="76223" x2="42935" y2="39573"/>
                        <a14:foregroundMark x1="43190" y1="64250" x2="43190" y2="64250"/>
                        <a14:foregroundMark x1="41333" y1="48398" x2="41333" y2="48398"/>
                        <a14:foregroundMark x1="37291" y1="64643" x2="37291" y2="64643"/>
                        <a14:foregroundMark x1="43882" y1="62226" x2="42243" y2="68353"/>
                        <a14:foregroundMark x1="43809" y1="57729" x2="43809" y2="57729"/>
                        <a14:foregroundMark x1="38347" y1="60989" x2="38347" y2="60989"/>
                        <a14:foregroundMark x1="36781" y1="65767" x2="36781" y2="65767"/>
                        <a14:foregroundMark x1="38347" y1="69983" x2="38347" y2="69983"/>
                        <a14:foregroundMark x1="47669" y1="65599" x2="43627" y2="72962"/>
                        <a14:foregroundMark x1="47232" y1="68578" x2="45229" y2="72119"/>
                        <a14:foregroundMark x1="41442" y1="73075" x2="38893" y2="70883"/>
                        <a14:foregroundMark x1="37400" y1="67791" x2="37728" y2="62507"/>
                        <a14:foregroundMark x1="38711" y1="60315" x2="40896" y2="58010"/>
                        <a14:foregroundMark x1="44865" y1="58685" x2="47342" y2="62788"/>
                        <a14:foregroundMark x1="37837" y1="45363" x2="37473" y2="50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06" t="56856" r="51111" b="24857"/>
          <a:stretch/>
        </p:blipFill>
        <p:spPr bwMode="auto">
          <a:xfrm flipH="1">
            <a:off x="2835099" y="3150380"/>
            <a:ext cx="678936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505" b="92243" l="35251" r="48398">
                        <a14:foregroundMark x1="40459" y1="47836" x2="40459" y2="47836"/>
                        <a14:foregroundMark x1="41879" y1="76223" x2="42935" y2="39573"/>
                        <a14:foregroundMark x1="43190" y1="64250" x2="43190" y2="64250"/>
                        <a14:foregroundMark x1="41333" y1="48398" x2="41333" y2="48398"/>
                        <a14:foregroundMark x1="37291" y1="64643" x2="37291" y2="64643"/>
                        <a14:foregroundMark x1="43882" y1="62226" x2="42243" y2="68353"/>
                        <a14:foregroundMark x1="43809" y1="57729" x2="43809" y2="57729"/>
                        <a14:foregroundMark x1="38347" y1="60989" x2="38347" y2="60989"/>
                        <a14:foregroundMark x1="36781" y1="65767" x2="36781" y2="65767"/>
                        <a14:foregroundMark x1="38347" y1="69983" x2="38347" y2="69983"/>
                        <a14:foregroundMark x1="47669" y1="65599" x2="43627" y2="72962"/>
                        <a14:foregroundMark x1="47232" y1="68578" x2="45229" y2="72119"/>
                        <a14:foregroundMark x1="41442" y1="73075" x2="38893" y2="70883"/>
                        <a14:foregroundMark x1="37400" y1="67791" x2="37728" y2="62507"/>
                        <a14:foregroundMark x1="38711" y1="60315" x2="40896" y2="58010"/>
                        <a14:foregroundMark x1="44865" y1="58685" x2="47342" y2="62788"/>
                        <a14:foregroundMark x1="37837" y1="45363" x2="37473" y2="50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06" t="73611" r="51111" b="6414"/>
          <a:stretch/>
        </p:blipFill>
        <p:spPr bwMode="auto">
          <a:xfrm flipH="1">
            <a:off x="2823737" y="3805238"/>
            <a:ext cx="678936" cy="62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11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505" b="92243" l="35251" r="48398">
                        <a14:foregroundMark x1="40459" y1="47836" x2="40459" y2="47836"/>
                        <a14:foregroundMark x1="41879" y1="76223" x2="42935" y2="39573"/>
                        <a14:foregroundMark x1="43190" y1="64250" x2="43190" y2="64250"/>
                        <a14:foregroundMark x1="41333" y1="48398" x2="41333" y2="48398"/>
                        <a14:foregroundMark x1="37291" y1="64643" x2="37291" y2="64643"/>
                        <a14:foregroundMark x1="43882" y1="62226" x2="42243" y2="68353"/>
                        <a14:foregroundMark x1="43809" y1="57729" x2="43809" y2="57729"/>
                        <a14:foregroundMark x1="38347" y1="60989" x2="38347" y2="60989"/>
                        <a14:foregroundMark x1="36781" y1="65767" x2="36781" y2="65767"/>
                        <a14:foregroundMark x1="38347" y1="69983" x2="38347" y2="69983"/>
                        <a14:foregroundMark x1="47669" y1="65599" x2="43627" y2="72962"/>
                        <a14:foregroundMark x1="47232" y1="68578" x2="45229" y2="72119"/>
                        <a14:foregroundMark x1="41442" y1="73075" x2="38893" y2="70883"/>
                        <a14:foregroundMark x1="37400" y1="67791" x2="37728" y2="62507"/>
                        <a14:foregroundMark x1="38711" y1="60315" x2="40896" y2="58010"/>
                        <a14:foregroundMark x1="44865" y1="58685" x2="47342" y2="62788"/>
                        <a14:foregroundMark x1="37837" y1="45363" x2="37473" y2="50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8" t="79279" r="54963" b="12483"/>
          <a:stretch/>
        </p:blipFill>
        <p:spPr bwMode="auto">
          <a:xfrm>
            <a:off x="3008149" y="3983808"/>
            <a:ext cx="266393" cy="25955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11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05" b="92243" l="35251" r="48398">
                        <a14:foregroundMark x1="40459" y1="47836" x2="40459" y2="47836"/>
                        <a14:foregroundMark x1="41879" y1="76223" x2="42935" y2="39573"/>
                        <a14:foregroundMark x1="43190" y1="64250" x2="43190" y2="64250"/>
                        <a14:foregroundMark x1="41333" y1="48398" x2="41333" y2="48398"/>
                        <a14:foregroundMark x1="37291" y1="64643" x2="37291" y2="64643"/>
                        <a14:foregroundMark x1="43882" y1="62226" x2="42243" y2="68353"/>
                        <a14:foregroundMark x1="43809" y1="57729" x2="43809" y2="57729"/>
                        <a14:foregroundMark x1="38347" y1="60989" x2="38347" y2="60989"/>
                        <a14:foregroundMark x1="36781" y1="65767" x2="36781" y2="65767"/>
                        <a14:foregroundMark x1="38347" y1="69983" x2="38347" y2="69983"/>
                        <a14:foregroundMark x1="47669" y1="65599" x2="43627" y2="72962"/>
                        <a14:foregroundMark x1="47232" y1="68578" x2="45229" y2="72119"/>
                        <a14:foregroundMark x1="41442" y1="73075" x2="38893" y2="70883"/>
                        <a14:foregroundMark x1="37400" y1="67791" x2="37728" y2="62507"/>
                        <a14:foregroundMark x1="38711" y1="60315" x2="40896" y2="58010"/>
                        <a14:foregroundMark x1="44865" y1="58685" x2="47342" y2="62788"/>
                        <a14:foregroundMark x1="37837" y1="45363" x2="37473" y2="50253"/>
                        <a14:foregroundMark x1="41624" y1="65655" x2="41624" y2="65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36" t="61340" r="54964" b="30398"/>
          <a:stretch/>
        </p:blipFill>
        <p:spPr bwMode="auto">
          <a:xfrm>
            <a:off x="3008150" y="3296465"/>
            <a:ext cx="266393" cy="2602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3534916" y="3196129"/>
            <a:ext cx="5443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Активные читатели, участники Фонда «Читательская </a:t>
            </a:r>
            <a:r>
              <a:rPr lang="ru-RU" sz="1600" dirty="0" smtClean="0"/>
              <a:t>инициатива»;</a:t>
            </a:r>
            <a:endParaRPr lang="ru-RU" sz="160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0" b="8225"/>
          <a:stretch/>
        </p:blipFill>
        <p:spPr>
          <a:xfrm>
            <a:off x="47639" y="3513443"/>
            <a:ext cx="2230497" cy="158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757" y="2542525"/>
            <a:ext cx="302593" cy="2627223"/>
          </a:xfrm>
          <a:prstGeom prst="rect">
            <a:avLst/>
          </a:prstGeom>
          <a:solidFill>
            <a:srgbClr val="ABCEEB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6618774" y="3453165"/>
            <a:ext cx="1134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6618774" y="1817453"/>
            <a:ext cx="1134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Заголовок 3"/>
          <p:cNvSpPr txBox="1">
            <a:spLocks/>
          </p:cNvSpPr>
          <p:nvPr/>
        </p:nvSpPr>
        <p:spPr>
          <a:xfrm>
            <a:off x="149414" y="-36684"/>
            <a:ext cx="6732238" cy="5040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rgbClr val="0070C0"/>
                </a:solidFill>
              </a:rPr>
              <a:t>ПРАКТИКА</a:t>
            </a:r>
          </a:p>
          <a:p>
            <a:r>
              <a:rPr lang="ru-RU" sz="1400" b="1" dirty="0">
                <a:solidFill>
                  <a:srgbClr val="0070C0"/>
                </a:solidFill>
                <a:latin typeface="a_AssuanTitulStrDst" panose="02040904030706050204" pitchFamily="18" charset="-52"/>
              </a:rPr>
              <a:t>Городское сообщество  </a:t>
            </a:r>
          </a:p>
          <a:p>
            <a:r>
              <a:rPr lang="ru-RU" sz="1400" b="1" dirty="0">
                <a:solidFill>
                  <a:srgbClr val="0070C0"/>
                </a:solidFill>
                <a:latin typeface="a_AssuanTitulStrDst" panose="02040904030706050204" pitchFamily="18" charset="-52"/>
              </a:rPr>
              <a:t>«Литературная среда доступна всем!»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H="1">
            <a:off x="6675507" y="1811903"/>
            <a:ext cx="2492468" cy="55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 flipV="1">
            <a:off x="6618774" y="3453166"/>
            <a:ext cx="2549203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2398968" y="1294057"/>
            <a:ext cx="30521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2FA345"/>
                </a:solidFill>
                <a:latin typeface="Century Gothic" pitchFamily="34" charset="0"/>
              </a:rPr>
              <a:t>При поддержке:</a:t>
            </a:r>
            <a:endParaRPr lang="ru-RU" sz="2200" b="1" dirty="0">
              <a:solidFill>
                <a:srgbClr val="2FA345"/>
              </a:solidFill>
              <a:latin typeface="Century Gothic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2555617" y="1902310"/>
            <a:ext cx="684900" cy="5796137"/>
          </a:xfrm>
          <a:prstGeom prst="rect">
            <a:avLst/>
          </a:prstGeom>
          <a:solidFill>
            <a:srgbClr val="79D98B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613390"/>
            <a:ext cx="623547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 smtClean="0">
                <a:solidFill>
                  <a:srgbClr val="2FA345"/>
                </a:solidFill>
                <a:latin typeface="Century Gothic" pitchFamily="34" charset="0"/>
              </a:rPr>
              <a:t>Организатор:    </a:t>
            </a:r>
            <a:r>
              <a:rPr lang="ru-RU" sz="1600" dirty="0" smtClean="0">
                <a:solidFill>
                  <a:prstClr val="black"/>
                </a:solidFill>
              </a:rPr>
              <a:t>Муниципальное </a:t>
            </a:r>
            <a:r>
              <a:rPr lang="ru-RU" sz="1600" dirty="0">
                <a:solidFill>
                  <a:prstClr val="black"/>
                </a:solidFill>
              </a:rPr>
              <a:t>учреждение культуры 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     </a:t>
            </a:r>
            <a:r>
              <a:rPr lang="ru-RU" sz="1600" dirty="0" smtClean="0">
                <a:solidFill>
                  <a:prstClr val="black"/>
                </a:solidFill>
              </a:rPr>
              <a:t>                                «</a:t>
            </a:r>
            <a:r>
              <a:rPr lang="ru-RU" sz="1600" dirty="0">
                <a:solidFill>
                  <a:prstClr val="black"/>
                </a:solidFill>
              </a:rPr>
              <a:t>Информационно – библиотечное объединение</a:t>
            </a:r>
            <a:r>
              <a:rPr lang="ru-RU" sz="1600" dirty="0" smtClean="0">
                <a:solidFill>
                  <a:prstClr val="black"/>
                </a:solidFill>
              </a:rPr>
              <a:t>»  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98" t="9443" r="7469" b="13959"/>
          <a:stretch/>
        </p:blipFill>
        <p:spPr bwMode="auto">
          <a:xfrm>
            <a:off x="6721912" y="-21491"/>
            <a:ext cx="2410169" cy="164309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431785" y="2773460"/>
            <a:ext cx="24909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200" dirty="0" smtClean="0"/>
              <a:t>Пензенское региональное отделение Общероссийской государственной организации «Союз женщин России»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753555" y="3595686"/>
            <a:ext cx="21063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2FA345"/>
                </a:solidFill>
                <a:latin typeface="Century Gothic" pitchFamily="34" charset="0"/>
              </a:rPr>
              <a:t>Партнёры:</a:t>
            </a:r>
            <a:endParaRPr lang="ru-RU" sz="2200" b="1" dirty="0">
              <a:solidFill>
                <a:srgbClr val="2FA345"/>
              </a:solidFill>
              <a:latin typeface="Century Gothic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23950" t="22854" r="30447" b="27794"/>
          <a:stretch/>
        </p:blipFill>
        <p:spPr>
          <a:xfrm>
            <a:off x="2703630" y="1790613"/>
            <a:ext cx="872926" cy="1019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7332" y="3932837"/>
            <a:ext cx="1503100" cy="6178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5347" r="3753" b="6260"/>
          <a:stretch/>
        </p:blipFill>
        <p:spPr>
          <a:xfrm>
            <a:off x="6957332" y="4508468"/>
            <a:ext cx="1503100" cy="5305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961" y="3933480"/>
            <a:ext cx="941611" cy="63697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4526" y="4025694"/>
            <a:ext cx="652873" cy="7237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0485" y="3927696"/>
            <a:ext cx="872191" cy="63276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1749" y="4274470"/>
            <a:ext cx="664182" cy="76137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07478" y="4422126"/>
            <a:ext cx="988658" cy="58712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48313" y="3994843"/>
            <a:ext cx="714741" cy="71474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4182" y="4274470"/>
            <a:ext cx="762746" cy="76274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719" y="1751112"/>
            <a:ext cx="987840" cy="987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5" name="Прямоугольник 34"/>
          <p:cNvSpPr/>
          <p:nvPr/>
        </p:nvSpPr>
        <p:spPr>
          <a:xfrm>
            <a:off x="438298" y="2802321"/>
            <a:ext cx="1581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200" dirty="0" smtClean="0"/>
              <a:t>Администрация </a:t>
            </a:r>
          </a:p>
          <a:p>
            <a:pPr algn="ctr"/>
            <a:r>
              <a:rPr lang="ru-RU" sz="1200" dirty="0" smtClean="0"/>
              <a:t>г</a:t>
            </a:r>
            <a:r>
              <a:rPr lang="ru-RU" sz="1200" dirty="0"/>
              <a:t>. Заречного </a:t>
            </a:r>
            <a:endParaRPr lang="ru-RU" sz="1200" dirty="0" smtClean="0"/>
          </a:p>
          <a:p>
            <a:pPr algn="ctr"/>
            <a:r>
              <a:rPr lang="ru-RU" sz="1200" dirty="0" smtClean="0"/>
              <a:t>Пензенской области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196222" y="2817992"/>
            <a:ext cx="1894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sz="1200" dirty="0" smtClean="0"/>
              <a:t>Зареченское местное отделение партии «Единая Россия»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305945" y="2785539"/>
            <a:ext cx="199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200" dirty="0" smtClean="0"/>
              <a:t>Департамент </a:t>
            </a:r>
            <a:r>
              <a:rPr lang="ru-RU" sz="1200" dirty="0"/>
              <a:t>культуры </a:t>
            </a:r>
            <a:endParaRPr lang="ru-RU" sz="1200" dirty="0" smtClean="0"/>
          </a:p>
          <a:p>
            <a:pPr algn="ctr"/>
            <a:r>
              <a:rPr lang="ru-RU" sz="1200" dirty="0" smtClean="0"/>
              <a:t>и </a:t>
            </a:r>
            <a:r>
              <a:rPr lang="ru-RU" sz="1200" dirty="0"/>
              <a:t>молодежной политики </a:t>
            </a:r>
            <a:endParaRPr lang="ru-RU" sz="1200" dirty="0" smtClean="0"/>
          </a:p>
          <a:p>
            <a:pPr algn="ctr"/>
            <a:r>
              <a:rPr lang="ru-RU" sz="1200" dirty="0" smtClean="0"/>
              <a:t>г</a:t>
            </a:r>
            <a:r>
              <a:rPr lang="ru-RU" sz="1200" dirty="0"/>
              <a:t>. Заречного </a:t>
            </a:r>
            <a:r>
              <a:rPr lang="ru-RU" sz="1200" dirty="0" smtClean="0"/>
              <a:t>Пензенской области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r="7068"/>
          <a:stretch/>
        </p:blipFill>
        <p:spPr>
          <a:xfrm>
            <a:off x="817084" y="1799251"/>
            <a:ext cx="825625" cy="9548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577" y="1817929"/>
            <a:ext cx="1311584" cy="9572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343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51470"/>
            <a:ext cx="67687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</a:rPr>
              <a:t>ПРАКТИКА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_AssuanTitulStrDst" panose="02040904030706050204" pitchFamily="18" charset="-52"/>
              </a:rPr>
              <a:t>Городское сообщество  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_AssuanTitulStrDst" panose="02040904030706050204" pitchFamily="18" charset="-52"/>
              </a:rPr>
              <a:t>«Литературная среда доступна всем!»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817122"/>
            <a:ext cx="82449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2FA345"/>
                </a:solidFill>
                <a:latin typeface="+mj-lt"/>
              </a:rPr>
              <a:t>Результаты практики (что было достигнуто) </a:t>
            </a:r>
            <a:endParaRPr lang="ru-RU" sz="2200" b="1" dirty="0">
              <a:solidFill>
                <a:srgbClr val="2FA345"/>
              </a:solidFill>
              <a:latin typeface="+mj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59078"/>
              </p:ext>
            </p:extLst>
          </p:nvPr>
        </p:nvGraphicFramePr>
        <p:xfrm>
          <a:off x="467544" y="1347614"/>
          <a:ext cx="8316925" cy="3616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7"/>
                <a:gridCol w="4104456"/>
                <a:gridCol w="1944216"/>
                <a:gridCol w="1944216"/>
              </a:tblGrid>
              <a:tr h="322872"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№</a:t>
                      </a:r>
                      <a:endParaRPr lang="ru-RU" sz="1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6599CD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dirty="0" smtClean="0"/>
                        <a:t>Показатель, единица измерения</a:t>
                      </a:r>
                      <a:endParaRPr lang="ru-RU" sz="1400" dirty="0"/>
                    </a:p>
                  </a:txBody>
                  <a:tcPr>
                    <a:solidFill>
                      <a:srgbClr val="6599C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Значение показателя</a:t>
                      </a:r>
                      <a:endParaRPr lang="ru-RU" sz="1400" dirty="0"/>
                    </a:p>
                  </a:txBody>
                  <a:tcPr>
                    <a:solidFill>
                      <a:srgbClr val="6599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1061"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6599C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 последний год реализации практики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 весь период реализации</a:t>
                      </a:r>
                      <a:endParaRPr lang="ru-RU" sz="1400" dirty="0"/>
                    </a:p>
                  </a:txBody>
                  <a:tcPr/>
                </a:tc>
              </a:tr>
              <a:tr h="3225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1.</a:t>
                      </a:r>
                      <a:endParaRPr lang="ru-RU" sz="1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659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посещений библиотек, ед.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263917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467478</a:t>
                      </a:r>
                      <a:endParaRPr lang="ru-RU" sz="1400" dirty="0"/>
                    </a:p>
                  </a:txBody>
                  <a:tcPr anchor="ctr"/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2.</a:t>
                      </a:r>
                      <a:endParaRPr lang="ru-RU" sz="1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659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проведенных литературных конкурсов, творческих вечеров, мастер-классов, акций (мероприятий), ед.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227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308</a:t>
                      </a:r>
                      <a:endParaRPr lang="ru-RU" sz="1400" dirty="0"/>
                    </a:p>
                  </a:txBody>
                  <a:tcPr anchor="ctr"/>
                </a:tc>
              </a:tr>
              <a:tr h="31680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3.</a:t>
                      </a:r>
                      <a:endParaRPr lang="ru-RU" sz="1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659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Численность волонтёров культуры, чел.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24</a:t>
                      </a:r>
                      <a:endParaRPr lang="ru-RU" sz="1400" dirty="0"/>
                    </a:p>
                  </a:txBody>
                  <a:tcPr anchor="ctr"/>
                </a:tc>
              </a:tr>
              <a:tr h="54586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4.</a:t>
                      </a:r>
                      <a:endParaRPr lang="ru-RU" sz="1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659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изданных сборников произведений зареченских авторов, ед./ экз.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 / 100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 /600</a:t>
                      </a:r>
                      <a:endParaRPr lang="ru-RU" sz="1400" dirty="0"/>
                    </a:p>
                  </a:txBody>
                  <a:tcPr anchor="ctr"/>
                </a:tc>
              </a:tr>
              <a:tr h="54586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5.</a:t>
                      </a:r>
                      <a:endParaRPr lang="ru-RU" sz="1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659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Охват литературным творчеством людей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 ограниченными возможностями здоровья, чел.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</a:t>
                      </a:r>
                      <a:endParaRPr lang="ru-RU" sz="1400" dirty="0"/>
                    </a:p>
                  </a:txBody>
                  <a:tcPr anchor="ctr"/>
                </a:tc>
              </a:tr>
              <a:tr h="31331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6.</a:t>
                      </a:r>
                      <a:endParaRPr lang="ru-RU" sz="14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6599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литературных проектов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151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758852"/>
            <a:ext cx="9144000" cy="4384648"/>
          </a:xfrm>
          <a:prstGeom prst="rect">
            <a:avLst/>
          </a:prstGeom>
          <a:solidFill>
            <a:srgbClr val="E7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3"/>
          <p:cNvSpPr txBox="1">
            <a:spLocks/>
          </p:cNvSpPr>
          <p:nvPr/>
        </p:nvSpPr>
        <p:spPr>
          <a:xfrm>
            <a:off x="1136950" y="18667"/>
            <a:ext cx="6870096" cy="6806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00B050"/>
                </a:solidFill>
              </a:rPr>
              <a:t>ПЕРСПЕКТИВЫ ПРАКТИКИ - 2022</a:t>
            </a:r>
            <a:endParaRPr lang="ru-RU" sz="1800" b="1" dirty="0">
              <a:solidFill>
                <a:srgbClr val="00B050"/>
              </a:solidFill>
            </a:endParaRPr>
          </a:p>
          <a:p>
            <a:r>
              <a:rPr lang="ru-RU" sz="2400" b="1" dirty="0" smtClean="0">
                <a:solidFill>
                  <a:srgbClr val="00B050"/>
                </a:solidFill>
                <a:latin typeface="a_AssuanTitulStrDst" panose="02040904030706050204" pitchFamily="18" charset="-52"/>
              </a:rPr>
              <a:t>«</a:t>
            </a:r>
            <a:r>
              <a:rPr lang="ru-RU" sz="2400" b="1" dirty="0">
                <a:solidFill>
                  <a:srgbClr val="00B050"/>
                </a:solidFill>
                <a:latin typeface="a_AssuanTitulStrDst" panose="02040904030706050204" pitchFamily="18" charset="-52"/>
              </a:rPr>
              <a:t>Литературная среда доступна всем!»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92448" y="4324384"/>
            <a:ext cx="20882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+mj-lt"/>
              </a:rPr>
              <a:t>Индивидуальные консультации и мастер-классы для литераторов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468293" y="3797599"/>
            <a:ext cx="18864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+mj-lt"/>
              </a:rPr>
              <a:t>Участие в городских творческих проектах и акциях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5" y="2097582"/>
            <a:ext cx="1898875" cy="10681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24770" t="33465" r="4877" b="10885"/>
          <a:stretch/>
        </p:blipFill>
        <p:spPr>
          <a:xfrm>
            <a:off x="198455" y="909345"/>
            <a:ext cx="1898875" cy="10535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0" b="41087"/>
          <a:stretch/>
        </p:blipFill>
        <p:spPr>
          <a:xfrm>
            <a:off x="7149909" y="3186164"/>
            <a:ext cx="1773309" cy="10609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" b="7567"/>
          <a:stretch/>
        </p:blipFill>
        <p:spPr>
          <a:xfrm>
            <a:off x="2432873" y="1131254"/>
            <a:ext cx="1957242" cy="1157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9" t="14408" r="2213" b="31613"/>
          <a:stretch/>
        </p:blipFill>
        <p:spPr>
          <a:xfrm>
            <a:off x="2431476" y="2491346"/>
            <a:ext cx="1963175" cy="1186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Прямоугольник 28"/>
          <p:cNvSpPr/>
          <p:nvPr/>
        </p:nvSpPr>
        <p:spPr>
          <a:xfrm>
            <a:off x="108797" y="4536263"/>
            <a:ext cx="22577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+mj-lt"/>
              </a:rPr>
              <a:t>Совместные творческие проекты с ТРК «Заречный»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5339" r="44741" b="55314"/>
          <a:stretch/>
        </p:blipFill>
        <p:spPr>
          <a:xfrm>
            <a:off x="202504" y="3300355"/>
            <a:ext cx="1891426" cy="11763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5" descr="\\BASE\Forall\Нестерова\ЛИТ среда проект\Алине возраст люди\9.09.2020 Новость о литературной среде\Все фото\9Wx8yUuG2GY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7" t="27475" r="26172" b="1"/>
          <a:stretch/>
        </p:blipFill>
        <p:spPr bwMode="auto">
          <a:xfrm>
            <a:off x="7149909" y="2054570"/>
            <a:ext cx="1782592" cy="10489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10" b="14419"/>
          <a:stretch/>
        </p:blipFill>
        <p:spPr>
          <a:xfrm>
            <a:off x="7149909" y="897698"/>
            <a:ext cx="1773309" cy="10697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6" name="Прямоугольник 35"/>
          <p:cNvSpPr/>
          <p:nvPr/>
        </p:nvSpPr>
        <p:spPr>
          <a:xfrm>
            <a:off x="4609802" y="3797599"/>
            <a:ext cx="23127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+mj-lt"/>
              </a:rPr>
              <a:t>Литературное </a:t>
            </a:r>
            <a:r>
              <a:rPr lang="ru-RU" sz="1400" dirty="0" err="1" smtClean="0">
                <a:latin typeface="+mj-lt"/>
              </a:rPr>
              <a:t>волонтёрство</a:t>
            </a:r>
            <a:endParaRPr lang="ru-RU" sz="1400" dirty="0" smtClean="0">
              <a:latin typeface="+mj-lt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t="13346" r="6216" b="18691"/>
          <a:stretch/>
        </p:blipFill>
        <p:spPr>
          <a:xfrm>
            <a:off x="4774228" y="1136358"/>
            <a:ext cx="1968431" cy="11519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4" r="12202"/>
          <a:stretch/>
        </p:blipFill>
        <p:spPr>
          <a:xfrm>
            <a:off x="4774228" y="2491346"/>
            <a:ext cx="1980611" cy="1195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604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2858</TotalTime>
  <Words>599</Words>
  <Application>Microsoft Office PowerPoint</Application>
  <PresentationFormat>Экран (16:9)</PresentationFormat>
  <Paragraphs>160</Paragraphs>
  <Slides>12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a_AssuanTitulStrDst</vt:lpstr>
      <vt:lpstr>Angsana New</vt:lpstr>
      <vt:lpstr>Arial</vt:lpstr>
      <vt:lpstr>Arial Black</vt:lpstr>
      <vt:lpstr>Calibri</vt:lpstr>
      <vt:lpstr>Century Gothic</vt:lpstr>
      <vt:lpstr>Century Schoolbook</vt:lpstr>
      <vt:lpstr>Comfortaa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user</cp:lastModifiedBy>
  <cp:revision>241</cp:revision>
  <dcterms:created xsi:type="dcterms:W3CDTF">2021-06-07T07:22:00Z</dcterms:created>
  <dcterms:modified xsi:type="dcterms:W3CDTF">2022-05-31T12:19:50Z</dcterms:modified>
</cp:coreProperties>
</file>